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4.xml" ContentType="application/inkml+xml"/>
  <Override PartName="/ppt/ink/ink15.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6.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1"/>
  </p:notesMasterIdLst>
  <p:sldIdLst>
    <p:sldId id="256" r:id="rId2"/>
    <p:sldId id="264" r:id="rId3"/>
    <p:sldId id="261" r:id="rId4"/>
    <p:sldId id="296" r:id="rId5"/>
    <p:sldId id="337" r:id="rId6"/>
    <p:sldId id="322" r:id="rId7"/>
    <p:sldId id="362" r:id="rId8"/>
    <p:sldId id="319" r:id="rId9"/>
    <p:sldId id="342" r:id="rId10"/>
    <p:sldId id="365" r:id="rId11"/>
    <p:sldId id="376" r:id="rId12"/>
    <p:sldId id="371" r:id="rId13"/>
    <p:sldId id="384" r:id="rId14"/>
    <p:sldId id="280" r:id="rId15"/>
    <p:sldId id="343" r:id="rId16"/>
    <p:sldId id="344" r:id="rId17"/>
    <p:sldId id="345" r:id="rId18"/>
    <p:sldId id="346" r:id="rId19"/>
    <p:sldId id="302" r:id="rId20"/>
    <p:sldId id="347" r:id="rId21"/>
    <p:sldId id="348" r:id="rId22"/>
    <p:sldId id="349" r:id="rId23"/>
    <p:sldId id="306" r:id="rId24"/>
    <p:sldId id="350" r:id="rId25"/>
    <p:sldId id="308" r:id="rId26"/>
    <p:sldId id="351" r:id="rId27"/>
    <p:sldId id="352" r:id="rId28"/>
    <p:sldId id="353" r:id="rId29"/>
    <p:sldId id="354" r:id="rId30"/>
    <p:sldId id="355" r:id="rId31"/>
    <p:sldId id="356" r:id="rId32"/>
    <p:sldId id="357" r:id="rId33"/>
    <p:sldId id="358" r:id="rId34"/>
    <p:sldId id="359" r:id="rId35"/>
    <p:sldId id="314" r:id="rId36"/>
    <p:sldId id="360" r:id="rId37"/>
    <p:sldId id="324" r:id="rId38"/>
    <p:sldId id="325" r:id="rId39"/>
    <p:sldId id="361" r:id="rId40"/>
    <p:sldId id="323" r:id="rId41"/>
    <p:sldId id="380" r:id="rId42"/>
    <p:sldId id="299" r:id="rId43"/>
    <p:sldId id="320" r:id="rId44"/>
    <p:sldId id="381" r:id="rId45"/>
    <p:sldId id="379" r:id="rId46"/>
    <p:sldId id="387" r:id="rId47"/>
    <p:sldId id="382" r:id="rId48"/>
    <p:sldId id="378" r:id="rId49"/>
    <p:sldId id="383" r:id="rId50"/>
    <p:sldId id="366" r:id="rId51"/>
    <p:sldId id="369" r:id="rId52"/>
    <p:sldId id="367" r:id="rId53"/>
    <p:sldId id="368" r:id="rId54"/>
    <p:sldId id="372" r:id="rId55"/>
    <p:sldId id="375" r:id="rId56"/>
    <p:sldId id="303" r:id="rId57"/>
    <p:sldId id="305" r:id="rId58"/>
    <p:sldId id="336" r:id="rId59"/>
    <p:sldId id="295" r:id="rId60"/>
  </p:sldIdLst>
  <p:sldSz cx="9144000" cy="5143500" type="screen16x9"/>
  <p:notesSz cx="6858000" cy="9144000"/>
  <p:embeddedFontLst>
    <p:embeddedFont>
      <p:font typeface="Montserrat" panose="00000500000000000000" pitchFamily="2" charset="0"/>
      <p:regular r:id="rId62"/>
      <p:bold r:id="rId63"/>
      <p:italic r:id="rId64"/>
      <p:boldItalic r:id="rId65"/>
    </p:embeddedFont>
    <p:embeddedFont>
      <p:font typeface="Roboto Slab" pitchFamily="2" charset="0"/>
      <p:regular r:id="rId66"/>
      <p:bold r:id="rId67"/>
    </p:embeddedFont>
    <p:embeddedFont>
      <p:font typeface="Roboto Slab Light" pitchFamily="2" charset="0"/>
      <p:regular r:id="rId68"/>
    </p:embeddedFont>
    <p:embeddedFont>
      <p:font typeface="Source Sans Pro" panose="020B0503030403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5" autoAdjust="0"/>
    <p:restoredTop sz="94562" autoAdjust="0"/>
  </p:normalViewPr>
  <p:slideViewPr>
    <p:cSldViewPr snapToGrid="0">
      <p:cViewPr varScale="1">
        <p:scale>
          <a:sx n="99" d="100"/>
          <a:sy n="99" d="100"/>
        </p:scale>
        <p:origin x="11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Beck" userId="410b00d8d9430b8f" providerId="LiveId" clId="{702D8CEE-BACB-4A37-A2F9-2C37236DBE21}"/>
    <pc:docChg chg="modSld">
      <pc:chgData name="Jon Beck" userId="410b00d8d9430b8f" providerId="LiveId" clId="{702D8CEE-BACB-4A37-A2F9-2C37236DBE21}" dt="2025-03-12T12:46:18.551" v="9" actId="14100"/>
      <pc:docMkLst>
        <pc:docMk/>
      </pc:docMkLst>
      <pc:sldChg chg="modSp mod">
        <pc:chgData name="Jon Beck" userId="410b00d8d9430b8f" providerId="LiveId" clId="{702D8CEE-BACB-4A37-A2F9-2C37236DBE21}" dt="2025-03-12T12:46:18.551" v="9" actId="14100"/>
        <pc:sldMkLst>
          <pc:docMk/>
          <pc:sldMk cId="0" sldId="256"/>
        </pc:sldMkLst>
        <pc:spChg chg="mod">
          <ac:chgData name="Jon Beck" userId="410b00d8d9430b8f" providerId="LiveId" clId="{702D8CEE-BACB-4A37-A2F9-2C37236DBE21}" dt="2025-03-12T12:46:18.551" v="9" actId="14100"/>
          <ac:spMkLst>
            <pc:docMk/>
            <pc:sldMk cId="0" sldId="256"/>
            <ac:spMk id="5" creationId="{C252EDE1-A46E-73DC-F8F2-44A4666B5AB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58:30.309"/>
    </inkml:context>
    <inkml:brush xml:id="br0">
      <inkml:brushProperty name="width" value="0.05" units="cm"/>
      <inkml:brushProperty name="height" value="0.05" units="cm"/>
      <inkml:brushProperty name="color" value="#E71224"/>
    </inkml:brush>
  </inkml:definitions>
  <inkml:trace contextRef="#ctx0" brushRef="#br0">1 0 24575,'3'3'0,"1"-1"0,-1 1 0,1-1 0,0 0 0,0 0 0,-1-1 0,1 1 0,0-1 0,1 0 0,-1 0 0,0 0 0,6 0 0,58 0 0,-47-2 0,1730 0 0,-1730 3 0,1 0 0,-1 1 0,39 11 0,-39-8 0,-1-1 0,2-1 0,40 3 0,74-10 0,133 5 0,-200 9 0,-48-7 0,0-1 0,26 1 0,910-3 94,-436-3-1553,-504 2-5367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45.386"/>
    </inkml:context>
    <inkml:brush xml:id="br0">
      <inkml:brushProperty name="width" value="0.05" units="cm"/>
      <inkml:brushProperty name="height" value="0.05" units="cm"/>
      <inkml:brushProperty name="color" value="#E71224"/>
    </inkml:brush>
  </inkml:definitions>
  <inkml:trace contextRef="#ctx0" brushRef="#br0">1 47 24575,'5'0'0,"0"-1"0,1-1 0,-1 1 0,0-1 0,0 0 0,0 0 0,9-5 0,16-7 0,0 9 0,-1 0 0,1 2 0,-1 1 0,1 1 0,39 5 0,11-2 0,3104-2-1365,-3166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49.260"/>
    </inkml:context>
    <inkml:brush xml:id="br0">
      <inkml:brushProperty name="width" value="0.05" units="cm"/>
      <inkml:brushProperty name="height" value="0.05" units="cm"/>
      <inkml:brushProperty name="color" value="#E71224"/>
    </inkml:brush>
  </inkml:definitions>
  <inkml:trace contextRef="#ctx0" brushRef="#br0">0 46 24575,'13'-1'0,"-1"0"0,0-2 0,0 1 0,0-1 0,19-8 0,-17 6 0,1 0 0,0 1 0,16-2 0,45 1 0,87 7 0,-51 0 0,3015-2-1365,-3109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56.446"/>
    </inkml:context>
    <inkml:brush xml:id="br0">
      <inkml:brushProperty name="width" value="0.05" units="cm"/>
      <inkml:brushProperty name="height" value="0.05" units="cm"/>
      <inkml:brushProperty name="color" value="#E71224"/>
    </inkml:brush>
  </inkml:definitions>
  <inkml:trace contextRef="#ctx0" brushRef="#br0">563 45 24575,'-95'-2'0,"-103"5"0,187-2 0,0 2 0,0 0 0,0 0 0,-19 9 0,-21 6 0,43-16 0,1 1 0,0 0 0,-1 1 0,1-1 0,1 1 0,-1 1 0,0-1 0,1 1 0,0 0 0,0 1 0,1 0 0,0 0 0,0 0 0,0 0 0,0 1 0,-5 11 0,4-8 0,1 0 0,1 1 0,0-1 0,0 1 0,1 0 0,0 0 0,1 0 0,1 0 0,-1 0 0,2 0 0,0 16 0,1-22 0,0-1 0,0 1 0,0-1 0,1 0 0,0 0 0,0 0 0,0 1 0,0-2 0,0 1 0,1 0 0,0 0 0,0-1 0,0 0 0,0 1 0,0-1 0,1 0 0,-1-1 0,6 4 0,8 5 0,0-2 0,36 14 0,-40-18 0,11 4 0,0-2 0,0 0 0,1-2 0,-1-1 0,36 2 0,130-6 0,-85-2 0,2809 2 0,-2902-1 0,-1 0 0,0-1 0,0-1 0,0 1 0,20-9 0,-19 6 0,1 1 0,0 0 0,24-3 0,153 6 0,-1 0 0,-187 1 0,1-1 0,-1 1 0,0-1 0,0 0 0,0 0 0,0 1 0,0-1 0,0-1 0,0 1 0,0 0 0,0 0 0,0-1 0,0 1 0,-1-1 0,1 1 0,-1-1 0,1 0 0,-1 0 0,0 1 0,0-1 0,1 0 0,-1 0 0,0 0 0,-1-1 0,1 1 0,0 0 0,-1 0 0,1 0 0,-1-1 0,1-3 0,0-9 0,0-1 0,-1 1 0,-3-26 0,0 13 0,3 26 0,0-18 0,-1 0 0,-6-29 0,5 42 0,1 0 0,-2 1 0,1-1 0,-1 1 0,0-1 0,0 1 0,-1 0 0,0 0 0,0 1 0,-9-10 0,1 2 0,0 1 0,-2 0 0,1 1 0,-25-15 0,29 21 0,-1 0 0,1 1 0,-1 1 0,1 0 0,-1 0 0,0 0 0,-1 1 0,1 1 0,-14-1 0,-265 2 0,119 3 0,-2932-3-1365,3085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6:03.491"/>
    </inkml:context>
    <inkml:brush xml:id="br0">
      <inkml:brushProperty name="width" value="0.05" units="cm"/>
      <inkml:brushProperty name="height" value="0.05" units="cm"/>
      <inkml:brushProperty name="color" value="#E71224"/>
    </inkml:brush>
  </inkml:definitions>
  <inkml:trace contextRef="#ctx0" brushRef="#br0">608 1 24575,'-41'-1'0,"0"3"0,-66 10 0,45-2 0,36-6 0,1 0 0,0 2 0,-45 16 0,53-16 0,1-1 0,-22 4 0,25-7 0,1 1 0,-1 0 0,1 1 0,0 1 0,-15 7 0,23-10 0,1 1 0,-1-1 0,1 1 0,0 0 0,0 0 0,0 0 0,0 0 0,0 1 0,1-1 0,-1 1 0,1 0 0,0 0 0,0 0 0,0 0 0,1 0 0,0 0 0,-1 0 0,1 0 0,1 0 0,-1 6 0,0-2 0,0 0 0,1 0 0,0 1 0,0-1 0,1 0 0,0 0 0,1 0 0,0 0 0,0 0 0,0 0 0,1 0 0,1 0 0,-1-1 0,1 0 0,0 0 0,1 0 0,0 0 0,0 0 0,0-1 0,1 0 0,0 0 0,0-1 0,0 0 0,1 0 0,0 0 0,0-1 0,0 1 0,0-2 0,14 6 0,0-6 0,0 0 0,1 0 0,-1-2 0,1-1 0,32-4 0,15 1 0,1596 3 0,-1640 1 0,44 9 0,-43-6 0,42 3 0,1150-7 0,-562-1 0,-654 1 0,1 0 0,-1 0 0,1 0 0,-1 0 0,1 0 0,-1-1 0,1 1 0,-1-1 0,1 0 0,-1 1 0,1-1 0,-1 0 0,0 0 0,1-1 0,-1 1 0,0 0 0,0-1 0,0 0 0,0 1 0,0-1 0,2-3 0,-2 1 0,0 0 0,-1 0 0,1 0 0,-1-1 0,0 1 0,0-1 0,0 1 0,0-1 0,-1 1 0,0-1 0,0-6 0,0-3 0,0-4 0,0 0 0,-2 1 0,-5-30 0,6 43 0,0 0 0,0-1 0,-1 1 0,1 0 0,-1 0 0,0 0 0,-1 0 0,1 0 0,-1 0 0,0 0 0,1 1 0,-2-1 0,1 1 0,0 0 0,-1 0 0,1 0 0,-1 1 0,0-1 0,-4-1 0,-21-11 0,20 10 0,1 1 0,0 0 0,-1 0 0,0 1 0,0 0 0,-17-3 0,-6 0 0,-32-9 0,-11-3 0,33 14 0,0 1 0,-75 5 0,31 0 0,-3078-2-1365,3146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3:16:33.191"/>
    </inkml:context>
    <inkml:brush xml:id="br0">
      <inkml:brushProperty name="width" value="0.05" units="cm"/>
      <inkml:brushProperty name="height" value="0.05" units="cm"/>
      <inkml:brushProperty name="color" value="#E71224"/>
    </inkml:brush>
  </inkml:definitions>
  <inkml:trace contextRef="#ctx0" brushRef="#br0">149 45 24575,'6'0'0,"-1"1"0,1 0 0,-1 1 0,0-1 0,0 1 0,0 0 0,7 4 0,19 7 0,25-1 0,0-3 0,1-2 0,58 0 0,545-5 0,-328-4 0,63 2 0,-372-2 0,0 0 0,25-6 0,-24 4 0,45-3 0,1690 6 0,-835 3 0,744-2 0,-1643-1 0,44-9 0,-44 6 0,44-3 0,66 9 0,94-3 0,-134-9 0,51-1 0,-107 12 0,1-2 0,67-11 0,-73 7 0,37-1 0,32-4 0,-51 4 0,1 2 0,99 4 0,-54 2 0,609-2 0,-694 1 0,0 0 0,0 1 0,15 4 0,30 5 0,24-1 0,-53-5 0,47 1 0,694-6 0,-745 1 0,45 8 0,-45-4 0,43 1 0,869-7 0,-932 1 0,0 0 0,0 0 0,0 1 0,0-1 0,1 1 0,-1 0 0,0 1 0,-1-1 0,1 1 0,0 0 0,0 0 0,-1 0 0,1 1 0,-1 0 0,0 0 0,1 0 0,3 5 0,-4-3 0,0 0 0,0 0 0,-1 0 0,0 1 0,0 0 0,-1-1 0,0 1 0,0 0 0,0 0 0,0 1 0,-1-1 0,0 0 0,0 13 0,0 283 0,-3-146 0,2 593 0,1-724 0,9 44 0,-6-44 0,3 44 0,-8 8 0,0-24 0,10 100 0,7-52 0,2 182 0,-20 1315 0,4-803 0,-3-771 0,-9 46 0,6-45 0,-2 43 0,6 927 0,1-991 0,-1-1 0,0 1 0,-1-1 0,1 1 0,0-1 0,-1 1 0,0-1 0,0 1 0,0-1 0,0 0 0,-1 1 0,-3 5 0,3-7 0,0 0 0,0-1 0,0 1 0,0 0 0,0-1 0,0 0 0,-1 1 0,1-1 0,0 0 0,-1 0 0,1 0 0,-1 0 0,1-1 0,-1 1 0,0-1 0,1 0 0,-1 1 0,-3-2 0,-184 0 0,64-2 0,-561 3 0,668 1 0,0 1 0,1 1 0,-1 1 0,-22 7 0,22-5 0,0-1 0,-1-1 0,-35 3 0,-618-7 0,309-2 0,-1847 2 0,2190-1 0,1-1 0,-25-5 0,22 3 0,-34-3 0,-46-5 0,39 3 0,-82-12 0,-38-10 0,30 3 0,118 25 0,-52 2 0,57 2 0,-1-1 0,-49-8 0,9-1 0,0 4 0,-121 5 0,77 2 0,-3155-2 0,3246-1 0,-44-9 0,44 6 0,-44-3 0,-597 8 0,642-2 0,-46-9 0,45 6 0,-43-2 0,-536 7 0,601-1 0,1 0 0,-1 0 0,0 0 0,1 0 0,-1-1 0,0 1 0,0-1 0,1 0 0,-1 1 0,1-1 0,-1 0 0,1 0 0,-1-1 0,1 1 0,0 0 0,-1-1 0,-3-3 0,4 2 0,0 0 0,1 0 0,-1-1 0,1 1 0,-1 0 0,1-1 0,0 1 0,0-1 0,0 1 0,1-1 0,-1 1 0,1-1 0,0-4 0,1-220 0,2 86 0,-3-795 0,1 914 0,2 0 0,0 1 0,11-36 0,-8 34 0,-1 1 0,-1-1 0,2-28 0,-5-727 0,-3 370 0,2-1652 0,1 2038 0,1 0 0,6-25 0,-3 24 0,2-45 0,-8-493-1365,1 544-5461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3:17:31.50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9T16:30:36.155"/>
    </inkml:context>
    <inkml:brush xml:id="br0">
      <inkml:brushProperty name="width" value="0.05" units="cm"/>
      <inkml:brushProperty name="height" value="0.05" units="cm"/>
      <inkml:brushProperty name="color" value="#E71224"/>
    </inkml:brush>
  </inkml:definitions>
  <inkml:trace contextRef="#ctx0" brushRef="#br0">1 1 24575,'656'0'0,"-641"1"0,0 0 0,26 7 0,27 2 0,64-12 0,54 4 0,-120 8 0,-43-6 0,46 3 0,-33-5 0,-1 2 0,46 10 0,27 3 0,147-13 0,-135-7 0,1746 3 0,-1846-1 43,0-1 0,23-5 0,32-3-1537,-58 10-5332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58:32.590"/>
    </inkml:context>
    <inkml:brush xml:id="br0">
      <inkml:brushProperty name="width" value="0.05" units="cm"/>
      <inkml:brushProperty name="height" value="0.05" units="cm"/>
      <inkml:brushProperty name="color" value="#E71224"/>
    </inkml:brush>
  </inkml:definitions>
  <inkml:trace contextRef="#ctx0" brushRef="#br0">0 66 24575,'584'0'0,"-563"-1"0,0-1 0,23-6 0,-21 4 0,35-2 0,-30 4 0,33-7 0,-34 4 0,44-1 0,-70 6 0,37 0 0,1-2 0,50-8 0,-41 4-10,1 2 0,96 4-1,-55 2-1323,-72-2-5492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59:09.534"/>
    </inkml:context>
    <inkml:brush xml:id="br0">
      <inkml:brushProperty name="width" value="0.05" units="cm"/>
      <inkml:brushProperty name="height" value="0.05" units="cm"/>
      <inkml:brushProperty name="color" value="#E71224"/>
    </inkml:brush>
  </inkml:definitions>
  <inkml:trace contextRef="#ctx0" brushRef="#br0">1 44 24575,'771'0'0,"-760"-1"0,0 0 0,-1-1 0,1 0 0,-1-1 0,0 0 0,13-6 0,-11 5 0,-1-1 0,1 2 0,0 0 0,21-3 0,257 4 0,-142 5 0,955-3-1365,-1085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4:50.852"/>
    </inkml:context>
    <inkml:brush xml:id="br0">
      <inkml:brushProperty name="width" value="0.05" units="cm"/>
      <inkml:brushProperty name="height" value="0.05" units="cm"/>
      <inkml:brushProperty name="color" value="#E71224"/>
    </inkml:brush>
  </inkml:definitions>
  <inkml:trace contextRef="#ctx0" brushRef="#br0">669 1 24575,'-459'0'0,"453"0"0,1 0 0,-1 0 0,1 1 0,0 0 0,-1 0 0,1 0 0,0 1 0,0-1 0,0 2 0,0-1 0,0 0 0,0 1 0,0 0 0,1 0 0,0 0 0,-1 1 0,1-1 0,-5 7 0,-1 3 0,0 1 0,1 0 0,1 1 0,-10 25 0,4-12 0,7-12 0,-1 1 0,2 0 0,0 0 0,-6 31 0,11-39 0,0-1 0,0 1 0,1 0 0,1 0 0,-1-1 0,1 1 0,0 0 0,1-1 0,0 1 0,1-1 0,6 15 0,-7-18 0,1 0 0,-1 0 0,1-1 0,1 1 0,-1-1 0,0 0 0,1 0 0,0 0 0,0-1 0,0 1 0,1-1 0,-1 0 0,7 3 0,-3-1 0,-4-2 0,0 1 0,0 0 0,0 0 0,-1 0 0,6 7 0,-6-6 0,1-1 0,-1 0 0,1 0 0,-1 0 0,1 0 0,7 4 0,4 0 0,1 0 0,-1-1 0,1-1 0,1 0 0,-1-1 0,1-1 0,0-1 0,19 2 0,23-1 0,61-3 0,-62-2 0,34-1 0,108 4 0,-131 8 0,-43-5 0,45 1 0,619-6 0,-666 1 0,45 8 0,-45-4 0,44 1 0,7-5 0,139-3 0,-187-2 0,50-13 0,-53 11 0,0 1 0,43-4 0,385 7 0,-225 4 0,501-2 0,-714-2 0,-1 0 0,0-1 0,0-1 0,0 0 0,0-1 0,-1 0 0,0-1 0,15-9 0,-12 7 0,8-3 0,-9 4 0,0-1 0,0 0 0,20-15 0,-30 19 0,0 1 0,0-1 0,-1 0 0,1-1 0,-1 1 0,0-1 0,0 1 0,0-1 0,-1 0 0,0 0 0,1 0 0,-2 0 0,1-1 0,1-6 0,1-20 0,-2-1 0,-1 1 0,-6-61 0,4 90 0,0-1 0,1 0 0,-1 0 0,-1 1 0,1-1 0,0 0 0,-1 1 0,0-1 0,0 1 0,0 0 0,0 0 0,0 0 0,-1 0 0,0 0 0,1 0 0,-1 0 0,0 1 0,0-1 0,0 1 0,-1 0 0,-4-2 0,-8-4 0,0 2 0,-1 0 0,-27-7 0,1 1 0,-15-9 0,-73-21 0,99 36 0,-1 2 0,1 2 0,-1 1 0,-47 4 0,-1-1 0,-731-2 0,785 2 0,-51 9 0,16-2 0,-83 12 0,126-18 0,-1 1 0,-23 9 0,28-8 0,-1 0 0,1-1 0,-1-1 0,-27 2 0,-718-4 0,355-3 0,404 2 0,-7 1 0,-1-1 0,1 0 0,0-1 0,-1 0 0,1 0 0,0-1 0,0 0 0,0-1 0,0 0 0,-13-6 0,12 4 0,0 1 0,0 0 0,0 1 0,0 0 0,-1 1 0,1 0 0,-21-1 0,-80 5 0,45 1 0,32-5-373,-64-10 0,85 10-246,-5-1-6207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08.223"/>
    </inkml:context>
    <inkml:brush xml:id="br0">
      <inkml:brushProperty name="width" value="0.05" units="cm"/>
      <inkml:brushProperty name="height" value="0.05" units="cm"/>
      <inkml:brushProperty name="color" value="#E71224"/>
    </inkml:brush>
  </inkml:definitions>
  <inkml:trace contextRef="#ctx0" brushRef="#br0">899 45 24575,'-33'-1'0,"0"-1"0,-46-8 0,23 3 0,0 3 0,-104 5 0,56 1 0,17-3 0,-97 3 0,179-2 0,0 1 0,0 0 0,0 0 0,0 1 0,1-1 0,-1 1 0,1 0 0,-1 1 0,1-1 0,0 1 0,-1-1 0,1 1 0,1 1 0,-1-1 0,0 0 0,1 1 0,0 0 0,0 0 0,0 0 0,0 0 0,0 0 0,1 1 0,0-1 0,0 1 0,0-1 0,1 1 0,-1 0 0,1 0 0,-1 7 0,1-3 0,0 0 0,0 0 0,0 1 0,1-1 0,1 0 0,0 1 0,0-1 0,1 0 0,0 0 0,0 0 0,1 0 0,0 0 0,1 0 0,0-1 0,5 9 0,-5-11 0,1-1 0,0 1 0,0-1 0,0 0 0,1 0 0,0 0 0,0-1 0,9 5 0,0 2 0,12 7 0,1-1 0,44 19 0,-57-30 0,0 0 0,0-2 0,0 0 0,1 0 0,0-2 0,0 0 0,17 0 0,329-4 0,-338 1 0,46-9 0,-45 6 0,43-2 0,23 7 0,67-2 0,-102-9 0,-40 6 0,0 1 0,21-1 0,528 3 0,-275 3 0,1603-2 0,-1890 0 0,0 0 0,-1 0 0,1 0 0,-1 0 0,1 0 0,0-1 0,-1 1 0,1-1 0,-1 0 0,1 0 0,-1 0 0,1 0 0,-1 0 0,0 0 0,1-1 0,-1 1 0,0-1 0,0 1 0,0-1 0,3-4 0,-3 2 0,0 0 0,0 0 0,-1 0 0,1 0 0,-1 0 0,0-1 0,0 1 0,-1-1 0,1 1 0,-1 0 0,0-9 0,0-4 0,0-10 0,-1 0 0,-6-44 0,5 63 0,0 0 0,0 0 0,-1 0 0,0 0 0,0 1 0,-1-1 0,0 1 0,0 0 0,-1 0 0,1 0 0,-2 1 0,1 0 0,-7-7 0,3 6 0,1 0 0,-1 1 0,0 0 0,0 0 0,-1 1 0,1 0 0,-1 1 0,0 0 0,-15-4 0,6 5 0,0 0 0,0 1 0,-1 1 0,-26 1 0,-812 4 0,467-6 0,-1211 2-1365,1584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12.394"/>
    </inkml:context>
    <inkml:brush xml:id="br0">
      <inkml:brushProperty name="width" value="0.05" units="cm"/>
      <inkml:brushProperty name="height" value="0.05" units="cm"/>
      <inkml:brushProperty name="color" value="#E71224"/>
    </inkml:brush>
  </inkml:definitions>
  <inkml:trace contextRef="#ctx0" brushRef="#br0">1 0 24575,'2374'0'-1365,"-2356"0"-5461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25.797"/>
    </inkml:context>
    <inkml:brush xml:id="br0">
      <inkml:brushProperty name="width" value="0.05" units="cm"/>
      <inkml:brushProperty name="height" value="0.05" units="cm"/>
      <inkml:brushProperty name="color" value="#E71224"/>
    </inkml:brush>
  </inkml:definitions>
  <inkml:trace contextRef="#ctx0" brushRef="#br0">0 0 24575,'2083'0'-1365,"-2065"0"-5461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32.170"/>
    </inkml:context>
    <inkml:brush xml:id="br0">
      <inkml:brushProperty name="width" value="0.05" units="cm"/>
      <inkml:brushProperty name="height" value="0.05" units="cm"/>
      <inkml:brushProperty name="color" value="#E71224"/>
    </inkml:brush>
  </inkml:definitions>
  <inkml:trace contextRef="#ctx0" brushRef="#br0">1 86 24575,'7'0'0,"0"-1"0,1-1 0,-1 1 0,0-1 0,0 0 0,0-1 0,12-6 0,-11 5 0,0 1 0,1-1 0,0 1 0,14-2 0,34-5 0,-32 5 0,0 1 0,34 0 0,1170 4 0,-1214 0 0,0-2 0,0 0 0,14-5 0,-12 4 0,-1 0 0,22-2 0,507 4 0,-266 3 0,729-2-1365,-990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14:05:40.278"/>
    </inkml:context>
    <inkml:brush xml:id="br0">
      <inkml:brushProperty name="width" value="0.05" units="cm"/>
      <inkml:brushProperty name="height" value="0.05" units="cm"/>
      <inkml:brushProperty name="color" value="#E71224"/>
    </inkml:brush>
  </inkml:definitions>
  <inkml:trace contextRef="#ctx0" brushRef="#br0">1 46 24575,'5'-4'0,"1"-1"0,-1 1 0,2 0 0,-1 0 0,0 1 0,1-1 0,-1 1 0,1 1 0,0-1 0,0 1 0,0 1 0,0-1 0,10 0 0,12 0 0,0 1 0,31 4 0,-7-1 0,2202 0 0,-1137-4 0,-1077 6-1365,-23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24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359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33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2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62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Consider making 3d plots</a:t>
            </a:r>
            <a:endParaRPr dirty="0"/>
          </a:p>
        </p:txBody>
      </p:sp>
    </p:spTree>
    <p:extLst>
      <p:ext uri="{BB962C8B-B14F-4D97-AF65-F5344CB8AC3E}">
        <p14:creationId xmlns:p14="http://schemas.microsoft.com/office/powerpoint/2010/main" val="279244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Consider making a 3 dimensional plot</a:t>
            </a:r>
            <a:endParaRPr dirty="0"/>
          </a:p>
        </p:txBody>
      </p:sp>
    </p:spTree>
    <p:extLst>
      <p:ext uri="{BB962C8B-B14F-4D97-AF65-F5344CB8AC3E}">
        <p14:creationId xmlns:p14="http://schemas.microsoft.com/office/powerpoint/2010/main" val="2824479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314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02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6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114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43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939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568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008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144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54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69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725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99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139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10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817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019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93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6461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95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975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28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Duplicated slide</a:t>
            </a:r>
            <a:endParaRPr dirty="0"/>
          </a:p>
        </p:txBody>
      </p:sp>
    </p:spTree>
    <p:extLst>
      <p:ext uri="{BB962C8B-B14F-4D97-AF65-F5344CB8AC3E}">
        <p14:creationId xmlns:p14="http://schemas.microsoft.com/office/powerpoint/2010/main" val="315494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1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Consider turning this (left chart) into plot (possibly 3d)</a:t>
            </a:r>
            <a:endParaRPr dirty="0"/>
          </a:p>
        </p:txBody>
      </p:sp>
    </p:spTree>
    <p:extLst>
      <p:ext uri="{BB962C8B-B14F-4D97-AF65-F5344CB8AC3E}">
        <p14:creationId xmlns:p14="http://schemas.microsoft.com/office/powerpoint/2010/main" val="2619751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93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522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Potential for main</a:t>
            </a:r>
            <a:endParaRPr dirty="0"/>
          </a:p>
        </p:txBody>
      </p:sp>
    </p:spTree>
    <p:extLst>
      <p:ext uri="{BB962C8B-B14F-4D97-AF65-F5344CB8AC3E}">
        <p14:creationId xmlns:p14="http://schemas.microsoft.com/office/powerpoint/2010/main" val="3854400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589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813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179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315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23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Left off here</a:t>
            </a:r>
            <a:endParaRPr dirty="0"/>
          </a:p>
        </p:txBody>
      </p:sp>
    </p:spTree>
    <p:extLst>
      <p:ext uri="{BB962C8B-B14F-4D97-AF65-F5344CB8AC3E}">
        <p14:creationId xmlns:p14="http://schemas.microsoft.com/office/powerpoint/2010/main" val="1602116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314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825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677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81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70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447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60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995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62b07a6525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62b07a6525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36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31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70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689402B4-F085-489F-4D4E-EB03B2CCB072}"/>
            </a:ext>
          </a:extLst>
        </p:cNvPr>
        <p:cNvGrpSpPr/>
        <p:nvPr/>
      </p:nvGrpSpPr>
      <p:grpSpPr>
        <a:xfrm>
          <a:off x="0" y="0"/>
          <a:ext cx="0" cy="0"/>
          <a:chOff x="0" y="0"/>
          <a:chExt cx="0" cy="0"/>
        </a:xfrm>
      </p:grpSpPr>
      <p:sp>
        <p:nvSpPr>
          <p:cNvPr id="284" name="Google Shape;284;g35ed75ccf_057:notes">
            <a:extLst>
              <a:ext uri="{FF2B5EF4-FFF2-40B4-BE49-F238E27FC236}">
                <a16:creationId xmlns:a16="http://schemas.microsoft.com/office/drawing/2014/main" id="{A1824A14-F150-3736-02F8-11E70C9E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a:extLst>
              <a:ext uri="{FF2B5EF4-FFF2-40B4-BE49-F238E27FC236}">
                <a16:creationId xmlns:a16="http://schemas.microsoft.com/office/drawing/2014/main" id="{1CBACD8B-1970-2FA4-2F6C-206BCF5E6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715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vivek468/superstore-dataset-fina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customXml" Target="../ink/ink15.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customXml" Target="../ink/ink1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customXml" Target="../ink/ink16.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3.png"/><Relationship Id="rId7" Type="http://schemas.openxmlformats.org/officeDocument/2006/relationships/image" Target="../media/image70.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90.png"/><Relationship Id="rId5" Type="http://schemas.openxmlformats.org/officeDocument/2006/relationships/image" Target="../media/image11.png"/><Relationship Id="rId10" Type="http://schemas.openxmlformats.org/officeDocument/2006/relationships/customXml" Target="../ink/ink3.xml"/><Relationship Id="rId4" Type="http://schemas.openxmlformats.org/officeDocument/2006/relationships/image" Target="../media/image10.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png"/><Relationship Id="rId18" Type="http://schemas.openxmlformats.org/officeDocument/2006/relationships/customXml" Target="../ink/ink10.xml"/><Relationship Id="rId3" Type="http://schemas.openxmlformats.org/officeDocument/2006/relationships/image" Target="../media/image3.png"/><Relationship Id="rId21"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customXml" Target="../ink/ink7.xml"/><Relationship Id="rId17" Type="http://schemas.openxmlformats.org/officeDocument/2006/relationships/image" Target="../media/image20.png"/><Relationship Id="rId25"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3.xml"/><Relationship Id="rId6" Type="http://schemas.openxmlformats.org/officeDocument/2006/relationships/customXml" Target="../ink/ink4.xml"/><Relationship Id="rId11" Type="http://schemas.openxmlformats.org/officeDocument/2006/relationships/image" Target="../media/image17.png"/><Relationship Id="rId24" Type="http://schemas.openxmlformats.org/officeDocument/2006/relationships/customXml" Target="../ink/ink13.xml"/><Relationship Id="rId5" Type="http://schemas.openxmlformats.org/officeDocument/2006/relationships/image" Target="../media/image14.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6.xml"/><Relationship Id="rId19"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customXml" Target="../ink/ink8.xml"/><Relationship Id="rId22" Type="http://schemas.openxmlformats.org/officeDocument/2006/relationships/customXml" Target="../ink/ink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77699" y="1676017"/>
            <a:ext cx="6364523"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600" dirty="0">
                <a:solidFill>
                  <a:schemeClr val="accent2"/>
                </a:solidFill>
              </a:rPr>
              <a:t>Putting It All Together </a:t>
            </a:r>
            <a:br>
              <a:rPr lang="en" dirty="0">
                <a:solidFill>
                  <a:schemeClr val="accent2"/>
                </a:solidFill>
              </a:rPr>
            </a:br>
            <a:endParaRPr dirty="0">
              <a:solidFill>
                <a:schemeClr val="accent2"/>
              </a:solidFill>
            </a:endParaRPr>
          </a:p>
        </p:txBody>
      </p:sp>
      <p:sp>
        <p:nvSpPr>
          <p:cNvPr id="4" name="TextBox 3">
            <a:extLst>
              <a:ext uri="{FF2B5EF4-FFF2-40B4-BE49-F238E27FC236}">
                <a16:creationId xmlns:a16="http://schemas.microsoft.com/office/drawing/2014/main" id="{622D049A-AB2E-2951-8EF3-CA7AF627F333}"/>
              </a:ext>
            </a:extLst>
          </p:cNvPr>
          <p:cNvSpPr txBox="1"/>
          <p:nvPr/>
        </p:nvSpPr>
        <p:spPr>
          <a:xfrm>
            <a:off x="61" y="2835817"/>
            <a:ext cx="9207647" cy="46166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 sz="2400" i="1" u="sng" dirty="0">
                <a:solidFill>
                  <a:schemeClr val="accent2"/>
                </a:solidFill>
                <a:latin typeface="Roboto Slab Light" panose="020F0502020204030204" pitchFamily="2" charset="0"/>
                <a:ea typeface="Roboto Slab Light" panose="020F0502020204030204" pitchFamily="2" charset="0"/>
                <a:cs typeface="Roboto Slab Light" panose="020F0502020204030204" pitchFamily="2" charset="0"/>
              </a:rPr>
              <a:t>Analytics to Provide Actionable Insights for SuperSuppliers</a:t>
            </a:r>
            <a:endParaRPr lang="en-US" sz="2400" i="1" u="sng" dirty="0">
              <a:latin typeface="Roboto Slab Light" panose="020F0502020204030204" pitchFamily="2" charset="0"/>
              <a:ea typeface="Roboto Slab Light" panose="020F0502020204030204" pitchFamily="2" charset="0"/>
              <a:cs typeface="Roboto Slab Light" panose="020F0502020204030204" pitchFamily="2" charset="0"/>
            </a:endParaRPr>
          </a:p>
        </p:txBody>
      </p:sp>
      <p:sp>
        <p:nvSpPr>
          <p:cNvPr id="5" name="TextBox 4">
            <a:extLst>
              <a:ext uri="{FF2B5EF4-FFF2-40B4-BE49-F238E27FC236}">
                <a16:creationId xmlns:a16="http://schemas.microsoft.com/office/drawing/2014/main" id="{C252EDE1-A46E-73DC-F8F2-44A4666B5AB7}"/>
              </a:ext>
            </a:extLst>
          </p:cNvPr>
          <p:cNvSpPr txBox="1"/>
          <p:nvPr/>
        </p:nvSpPr>
        <p:spPr>
          <a:xfrm>
            <a:off x="2038662" y="3395272"/>
            <a:ext cx="4090918" cy="307777"/>
          </a:xfrm>
          <a:prstGeom prst="rect">
            <a:avLst/>
          </a:prstGeom>
          <a:noFill/>
        </p:spPr>
        <p:txBody>
          <a:bodyPr wrap="square" rtlCol="0">
            <a:spAutoFit/>
          </a:bodyPr>
          <a:lstStyle/>
          <a:p>
            <a:pPr algn="ctr"/>
            <a:r>
              <a:rPr lang="en" b="1" u="sng" dirty="0">
                <a:solidFill>
                  <a:schemeClr val="tx1"/>
                </a:solidFill>
              </a:rPr>
              <a:t>Final Project Deliverable by Jonathan Beck</a:t>
            </a:r>
            <a:endParaRPr lang="en-US" b="1" u="sng" dirty="0">
              <a:solidFill>
                <a:schemeClr val="tx1"/>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solidFill>
                  <a:schemeClr val="accent2"/>
                </a:solidFill>
              </a:rPr>
              <a:t>The Model</a:t>
            </a:r>
            <a:r>
              <a:rPr lang="en-US" sz="3200" dirty="0">
                <a:solidFill>
                  <a:schemeClr val="accent2"/>
                </a:solidFill>
              </a:rPr>
              <a:t>: Holistic Description</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1" y="659567"/>
            <a:ext cx="9144001" cy="448388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u="sng" dirty="0"/>
              <a:t>Classification Tree </a:t>
            </a:r>
            <a:r>
              <a:rPr lang="en-US" sz="1400" b="1" dirty="0"/>
              <a:t>to Predict Probability that a Sale will lead to a </a:t>
            </a:r>
            <a:r>
              <a:rPr lang="en-US" sz="1400" b="1" i="1" dirty="0"/>
              <a:t>Shipment Issue</a:t>
            </a:r>
          </a:p>
          <a:p>
            <a:pPr marL="285750" indent="-285750"/>
            <a:r>
              <a:rPr lang="en-US" sz="1400" b="1" dirty="0">
                <a:solidFill>
                  <a:srgbClr val="223C38"/>
                </a:solidFill>
              </a:rPr>
              <a:t>Objective</a:t>
            </a:r>
            <a:r>
              <a:rPr lang="en-US" sz="1400" b="1" i="1" dirty="0">
                <a:solidFill>
                  <a:srgbClr val="223C38"/>
                </a:solidFill>
              </a:rPr>
              <a:t>: </a:t>
            </a:r>
            <a:r>
              <a:rPr lang="en-US" sz="1400" dirty="0">
                <a:solidFill>
                  <a:srgbClr val="223C38"/>
                </a:solidFill>
              </a:rPr>
              <a:t>To predict whether a sales transaction will lead to an issue with shipment </a:t>
            </a:r>
            <a:r>
              <a:rPr lang="en-US" sz="1400" i="1" dirty="0">
                <a:solidFill>
                  <a:srgbClr val="223C38"/>
                </a:solidFill>
              </a:rPr>
              <a:t>without being aided by key historical variables, found in the descriptive sales data, such as ‘Days (a past order took) to Ship’. </a:t>
            </a:r>
            <a:r>
              <a:rPr lang="en-US" sz="1400" b="1" dirty="0">
                <a:solidFill>
                  <a:srgbClr val="223C38"/>
                </a:solidFill>
              </a:rPr>
              <a:t>Why?</a:t>
            </a:r>
            <a:r>
              <a:rPr lang="en-US" sz="1400" dirty="0">
                <a:solidFill>
                  <a:srgbClr val="223C38"/>
                </a:solidFill>
              </a:rPr>
              <a:t> So model can be applied to incoming, future orders.</a:t>
            </a:r>
          </a:p>
          <a:p>
            <a:pPr marL="285750" indent="-285750"/>
            <a:r>
              <a:rPr lang="en-US" sz="1400" b="1" dirty="0">
                <a:solidFill>
                  <a:schemeClr val="tx1"/>
                </a:solidFill>
              </a:rPr>
              <a:t>Data Used in Training &amp; Testing</a:t>
            </a:r>
            <a:r>
              <a:rPr lang="en-US" sz="1400" b="1" i="1" dirty="0">
                <a:solidFill>
                  <a:schemeClr val="tx1"/>
                </a:solidFill>
              </a:rPr>
              <a:t>: </a:t>
            </a:r>
            <a:r>
              <a:rPr lang="en-US" sz="1400" dirty="0">
                <a:solidFill>
                  <a:schemeClr val="tx1"/>
                </a:solidFill>
              </a:rPr>
              <a:t>Each transaction that occurred from 2011-2014, as this provides the model with more data to learn from during training, to be able to make more accurate predictions on unseen (i.e. future) data.</a:t>
            </a:r>
          </a:p>
          <a:p>
            <a:pPr marL="285750" indent="-285750"/>
            <a:r>
              <a:rPr lang="en-US" sz="1400" b="1" dirty="0">
                <a:solidFill>
                  <a:schemeClr val="tx1"/>
                </a:solidFill>
              </a:rPr>
              <a:t>Binary Classification: </a:t>
            </a:r>
            <a:r>
              <a:rPr lang="en-US" sz="1400" dirty="0">
                <a:solidFill>
                  <a:schemeClr val="tx1"/>
                </a:solidFill>
              </a:rPr>
              <a:t>Each observation was labeled with either a 0 (No Shipment Issue) or a 1 (Shipment Issue) for training. These output values were hidden from the model during testing.</a:t>
            </a:r>
          </a:p>
          <a:p>
            <a:pPr marL="285750" indent="-285750"/>
            <a:r>
              <a:rPr lang="en-US" sz="1400" b="1" dirty="0">
                <a:solidFill>
                  <a:schemeClr val="tx1"/>
                </a:solidFill>
              </a:rPr>
              <a:t>Limiting Complexity of Model &amp; Preventing Overfitting</a:t>
            </a:r>
            <a:r>
              <a:rPr lang="en-US" sz="1400" b="1" i="1" dirty="0">
                <a:solidFill>
                  <a:schemeClr val="tx1"/>
                </a:solidFill>
              </a:rPr>
              <a:t>: </a:t>
            </a:r>
          </a:p>
          <a:p>
            <a:pPr marL="742950" lvl="1" indent="-285750"/>
            <a:r>
              <a:rPr lang="en-US" sz="1400" b="1" i="1" dirty="0">
                <a:solidFill>
                  <a:schemeClr val="tx1"/>
                </a:solidFill>
              </a:rPr>
              <a:t> </a:t>
            </a:r>
            <a:r>
              <a:rPr lang="en-US" sz="1200" dirty="0">
                <a:solidFill>
                  <a:schemeClr val="tx1"/>
                </a:solidFill>
              </a:rPr>
              <a:t>Manual Dimensionality Reduction of variables likely to be recognized as noise (e.g., Order #)</a:t>
            </a:r>
          </a:p>
          <a:p>
            <a:pPr marL="742950" lvl="1" indent="-285750"/>
            <a:r>
              <a:rPr lang="en-US" sz="1200" dirty="0">
                <a:solidFill>
                  <a:schemeClr val="tx1"/>
                </a:solidFill>
              </a:rPr>
              <a:t>Model Depth capped at 4. Minimum sample size to split at 25.</a:t>
            </a:r>
          </a:p>
          <a:p>
            <a:pPr marL="0" indent="0">
              <a:buNone/>
            </a:pPr>
            <a:r>
              <a:rPr lang="en-US" sz="1400" b="1" dirty="0">
                <a:solidFill>
                  <a:srgbClr val="223C38"/>
                </a:solidFill>
              </a:rPr>
              <a:t>Current State of Model: </a:t>
            </a:r>
            <a:r>
              <a:rPr lang="en-US" sz="1400" dirty="0">
                <a:solidFill>
                  <a:srgbClr val="223C38"/>
                </a:solidFill>
              </a:rPr>
              <a:t>Even lacking key data points that would strongly aid its predictive capabilities, (data that, for whatever reason, is not yet stored with the sales transactions e.g., manufacturing details, supplier info, quantity of product held in inventory, etc.), and needing to discern ‘Shipment Issues’ from a number of other sales issues, its predictive capabilities are still commendable -&gt; </a:t>
            </a:r>
            <a:r>
              <a:rPr lang="en-US" sz="1400" b="1" dirty="0">
                <a:solidFill>
                  <a:srgbClr val="223C38"/>
                </a:solidFill>
              </a:rPr>
              <a:t>roughly 63% predictive accuracy in classifying during testing. </a:t>
            </a:r>
            <a:endParaRPr lang="en-US" sz="1400" dirty="0">
              <a:solidFill>
                <a:srgbClr val="223C38"/>
              </a:solidFill>
            </a:endParaRPr>
          </a:p>
          <a:p>
            <a:pPr marL="0" indent="0">
              <a:buNone/>
            </a:pPr>
            <a:r>
              <a:rPr lang="en-US" sz="1400" b="1" dirty="0">
                <a:solidFill>
                  <a:schemeClr val="tx1"/>
                </a:solidFill>
              </a:rPr>
              <a:t>Going forward, we recommend obtaining descriptive data from vendors and supply side distributors to enhance the models predictive capabilities. </a:t>
            </a:r>
            <a:r>
              <a:rPr lang="en-US" sz="1200" b="1" dirty="0">
                <a:solidFill>
                  <a:srgbClr val="FF0000"/>
                </a:solidFill>
              </a:rPr>
              <a:t>This model will then be able to</a:t>
            </a:r>
            <a:r>
              <a:rPr lang="en-US" sz="1200" b="1" i="1" dirty="0">
                <a:solidFill>
                  <a:srgbClr val="FF0000"/>
                </a:solidFill>
              </a:rPr>
              <a:t> confidently </a:t>
            </a:r>
            <a:r>
              <a:rPr lang="en-US" sz="1200" b="1" dirty="0">
                <a:solidFill>
                  <a:srgbClr val="FF0000"/>
                </a:solidFill>
              </a:rPr>
              <a:t>flag orders that are likely to cause ‘Shipping Issues’ as they are received by the processing system, ensuring SS can take the necessary precautions to prevent the issue</a:t>
            </a:r>
            <a:r>
              <a:rPr lang="en-US" sz="1400" b="1" dirty="0">
                <a:solidFill>
                  <a:srgbClr val="0070C0"/>
                </a:solidFill>
              </a:rPr>
              <a:t>.</a:t>
            </a:r>
          </a:p>
          <a:p>
            <a:pPr marL="742950" lvl="1" indent="-285750"/>
            <a:endParaRPr lang="en-US" sz="1200" dirty="0">
              <a:solidFill>
                <a:schemeClr val="tx1"/>
              </a:solidFill>
            </a:endParaRPr>
          </a:p>
          <a:p>
            <a:pPr marL="742950" lvl="1" indent="-285750"/>
            <a:endParaRPr lang="en-US" sz="1400" dirty="0">
              <a:solidFill>
                <a:schemeClr val="tx1"/>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spTree>
    <p:extLst>
      <p:ext uri="{BB962C8B-B14F-4D97-AF65-F5344CB8AC3E}">
        <p14:creationId xmlns:p14="http://schemas.microsoft.com/office/powerpoint/2010/main" val="78279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267990" y="3429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KDE Plot with Higher Quality Data</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906812"/>
            <a:ext cx="9143999" cy="123668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Visual Supports that Model is extremely confident in classification of data when given sufficient detail in shipment information</a:t>
            </a:r>
          </a:p>
          <a:p>
            <a:pPr marL="171450" indent="-171450"/>
            <a:r>
              <a:rPr lang="en-US" sz="1200" dirty="0"/>
              <a:t>Minimum overlap (uncertainty) when classifying data during testing.</a:t>
            </a:r>
          </a:p>
          <a:p>
            <a:pPr marL="171450" indent="-171450"/>
            <a:r>
              <a:rPr lang="en-US" sz="1200" dirty="0"/>
              <a:t>Model can confidently discern between a Shipment Issue and a Non-Shipment Issue with each transaction.</a:t>
            </a:r>
          </a:p>
          <a:p>
            <a:pPr marL="0" lvl="0" indent="0" algn="l" rtl="0">
              <a:spcBef>
                <a:spcPts val="600"/>
              </a:spcBef>
              <a:spcAft>
                <a:spcPts val="0"/>
              </a:spcAft>
              <a:buNone/>
            </a:pPr>
            <a:endParaRPr lang="en-US" sz="1200" dirty="0"/>
          </a:p>
          <a:p>
            <a:pPr marL="0" lvl="0" indent="0" algn="l" rtl="0">
              <a:spcBef>
                <a:spcPts val="600"/>
              </a:spcBef>
              <a:spcAft>
                <a:spcPts val="0"/>
              </a:spcAft>
              <a:buNone/>
            </a:pPr>
            <a:endParaRPr lang="en-US" sz="12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graph of a number of objects&#10;&#10;Description automatically generated with medium confidence">
            <a:extLst>
              <a:ext uri="{FF2B5EF4-FFF2-40B4-BE49-F238E27FC236}">
                <a16:creationId xmlns:a16="http://schemas.microsoft.com/office/drawing/2014/main" id="{F3A8F4A6-38FE-20F0-EB13-ADB5D6157637}"/>
              </a:ext>
            </a:extLst>
          </p:cNvPr>
          <p:cNvPicPr>
            <a:picLocks noChangeAspect="1"/>
          </p:cNvPicPr>
          <p:nvPr/>
        </p:nvPicPr>
        <p:blipFill>
          <a:blip r:embed="rId4"/>
          <a:stretch>
            <a:fillRect/>
          </a:stretch>
        </p:blipFill>
        <p:spPr>
          <a:xfrm>
            <a:off x="2130508" y="1045564"/>
            <a:ext cx="4176736" cy="3052372"/>
          </a:xfrm>
          <a:prstGeom prst="rect">
            <a:avLst/>
          </a:prstGeom>
        </p:spPr>
      </p:pic>
    </p:spTree>
    <p:extLst>
      <p:ext uri="{BB962C8B-B14F-4D97-AF65-F5344CB8AC3E}">
        <p14:creationId xmlns:p14="http://schemas.microsoft.com/office/powerpoint/2010/main" val="262085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solidFill>
                  <a:schemeClr val="accent2"/>
                </a:solidFill>
              </a:rPr>
              <a:t>Business Value</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2" y="764164"/>
            <a:ext cx="9144001" cy="445241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285750" indent="-285750"/>
            <a:r>
              <a:rPr lang="en-US" sz="1200" b="1" dirty="0">
                <a:solidFill>
                  <a:schemeClr val="tx1"/>
                </a:solidFill>
              </a:rPr>
              <a:t>Model can effortlessly be fine-tuned to analyze alternative avenues worth pursuing, with similar predictive efficiency.</a:t>
            </a:r>
          </a:p>
          <a:p>
            <a:pPr marL="742950" lvl="1" indent="-285750"/>
            <a:r>
              <a:rPr lang="en-US" sz="1200" b="1" i="1" dirty="0">
                <a:solidFill>
                  <a:srgbClr val="002060"/>
                </a:solidFill>
              </a:rPr>
              <a:t>For example, SS may not want model to split and classify using ‘Customer Name’ as a variable. A model with this variable removed was observed and its predictive qualities were practically identical to the presentation model (a few decimal points less accurate during testing). By simply removing this variable, model adjusted its splitting and classification methodology accordingly; moreover, the new model provided clear indication that specific zip codes and cities correlate with a higher frequency of issues with shipment</a:t>
            </a:r>
            <a:r>
              <a:rPr lang="en-US" sz="1400" b="1" i="1" dirty="0">
                <a:solidFill>
                  <a:srgbClr val="002060"/>
                </a:solidFill>
              </a:rPr>
              <a:t>.</a:t>
            </a:r>
          </a:p>
          <a:p>
            <a:pPr marL="171450" indent="-171450"/>
            <a:r>
              <a:rPr lang="en-US" sz="1200" b="1" dirty="0">
                <a:solidFill>
                  <a:srgbClr val="223C38"/>
                </a:solidFill>
              </a:rPr>
              <a:t>Model is able to provide conclusive leads for SS management to pinpoint what is causing these shipment issues to arise and which common sales classes are causing these issues to occur most frequently.</a:t>
            </a:r>
          </a:p>
          <a:p>
            <a:pPr marL="171450" indent="-171450"/>
            <a:r>
              <a:rPr lang="en-US" sz="1200" b="1" dirty="0">
                <a:solidFill>
                  <a:srgbClr val="223C38"/>
                </a:solidFill>
              </a:rPr>
              <a:t>Going forward, as more data is collected with each sales transaction and other sales issues are resolved, model will aid SS in identifying likely ‘Shipping Issues’ before they occur.</a:t>
            </a:r>
          </a:p>
          <a:p>
            <a:pPr marL="171450" indent="-171450"/>
            <a:endParaRPr lang="en-US" sz="1200" b="1" dirty="0">
              <a:solidFill>
                <a:srgbClr val="002060"/>
              </a:solidFill>
            </a:endParaRPr>
          </a:p>
          <a:p>
            <a:pPr marL="0" indent="0">
              <a:buNone/>
            </a:pPr>
            <a:r>
              <a:rPr lang="en-US" sz="1400" b="1" u="sng" dirty="0">
                <a:solidFill>
                  <a:schemeClr val="accent2">
                    <a:lumMod val="75000"/>
                  </a:schemeClr>
                </a:solidFill>
              </a:rPr>
              <a:t>For Best Results</a:t>
            </a:r>
          </a:p>
          <a:p>
            <a:pPr marL="171450" indent="-171450"/>
            <a:r>
              <a:rPr lang="en-US" sz="1200" b="1" dirty="0">
                <a:solidFill>
                  <a:srgbClr val="002060"/>
                </a:solidFill>
              </a:rPr>
              <a:t>Obtain more supply side data from all suppliers and vendors of products being offered for immediate uptick in classification and predictive output of model.</a:t>
            </a:r>
          </a:p>
          <a:p>
            <a:pPr marL="628650" lvl="1" indent="-171450"/>
            <a:r>
              <a:rPr lang="en-US" sz="1200" b="1" dirty="0">
                <a:solidFill>
                  <a:srgbClr val="002060"/>
                </a:solidFill>
              </a:rPr>
              <a:t>Model can easily be retrained using these data points and will undoubtedly see greater predictive output from model.</a:t>
            </a:r>
          </a:p>
          <a:p>
            <a:pPr marL="171450" indent="-171450"/>
            <a:r>
              <a:rPr lang="en-US" sz="1200" b="1" dirty="0">
                <a:solidFill>
                  <a:srgbClr val="002060"/>
                </a:solidFill>
              </a:rPr>
              <a:t>Take initiative (detailed in Appendix) to resolve the other issues occurring in sales.</a:t>
            </a:r>
          </a:p>
          <a:p>
            <a:pPr marL="171450" indent="-171450"/>
            <a:r>
              <a:rPr lang="en-US" sz="1200" b="1" dirty="0">
                <a:solidFill>
                  <a:srgbClr val="002060"/>
                </a:solidFill>
              </a:rPr>
              <a:t>Closely monitor all transactions, in the next sales period, that have sales characteristics inline with those correctly classified by (current) model as having ‘Shipment Issues’, as soon as order is placed.</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spTree>
    <p:extLst>
      <p:ext uri="{BB962C8B-B14F-4D97-AF65-F5344CB8AC3E}">
        <p14:creationId xmlns:p14="http://schemas.microsoft.com/office/powerpoint/2010/main" val="128467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a:solidFill>
                  <a:schemeClr val="accent2"/>
                </a:solidFill>
              </a:rPr>
              <a:t>Business Outcome</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2" y="764164"/>
            <a:ext cx="9144001" cy="445241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171450" indent="-171450">
              <a:lnSpc>
                <a:spcPct val="200000"/>
              </a:lnSpc>
            </a:pPr>
            <a:r>
              <a:rPr lang="en-US" sz="1200" b="1" dirty="0">
                <a:solidFill>
                  <a:srgbClr val="002060"/>
                </a:solidFill>
              </a:rPr>
              <a:t>Reinstate trust within customer base.</a:t>
            </a:r>
          </a:p>
          <a:p>
            <a:pPr marL="171450" indent="-171450">
              <a:lnSpc>
                <a:spcPct val="200000"/>
              </a:lnSpc>
            </a:pPr>
            <a:r>
              <a:rPr lang="en-US" sz="1200" b="1" dirty="0">
                <a:solidFill>
                  <a:srgbClr val="002060"/>
                </a:solidFill>
              </a:rPr>
              <a:t>Retaining a larger portion of customers.</a:t>
            </a:r>
          </a:p>
          <a:p>
            <a:pPr marL="171450" indent="-171450">
              <a:lnSpc>
                <a:spcPct val="200000"/>
              </a:lnSpc>
            </a:pPr>
            <a:r>
              <a:rPr lang="en-US" sz="1200" b="1" dirty="0">
                <a:solidFill>
                  <a:srgbClr val="002060"/>
                </a:solidFill>
              </a:rPr>
              <a:t> Customers feel that their business is valued.</a:t>
            </a:r>
          </a:p>
          <a:p>
            <a:pPr marL="171450" indent="-171450">
              <a:lnSpc>
                <a:spcPct val="200000"/>
              </a:lnSpc>
            </a:pPr>
            <a:r>
              <a:rPr lang="en-US" sz="1200" b="1" dirty="0">
                <a:solidFill>
                  <a:srgbClr val="002060"/>
                </a:solidFill>
              </a:rPr>
              <a:t>Higher ratio of Customer Retention = More profitable day-to-day business operations</a:t>
            </a:r>
          </a:p>
          <a:p>
            <a:pPr marL="171450" indent="-171450">
              <a:lnSpc>
                <a:spcPct val="200000"/>
              </a:lnSpc>
            </a:pPr>
            <a:r>
              <a:rPr lang="en-US" sz="1200" b="1" dirty="0">
                <a:solidFill>
                  <a:schemeClr val="tx1"/>
                </a:solidFill>
              </a:rPr>
              <a:t>Most frequently occurring issue causing loss in profit to occur will be understood and resolved.</a:t>
            </a:r>
          </a:p>
          <a:p>
            <a:pPr marL="0" indent="0">
              <a:lnSpc>
                <a:spcPct val="200000"/>
              </a:lnSpc>
              <a:buNone/>
            </a:pPr>
            <a:r>
              <a:rPr lang="en-US" sz="1200" b="1" dirty="0">
                <a:solidFill>
                  <a:schemeClr val="tx1"/>
                </a:solidFill>
              </a:rPr>
              <a:t>BOTTOM LINE</a:t>
            </a:r>
          </a:p>
          <a:p>
            <a:pPr marL="0" indent="0">
              <a:lnSpc>
                <a:spcPct val="200000"/>
              </a:lnSpc>
              <a:buNone/>
            </a:pPr>
            <a:r>
              <a:rPr lang="en-US" sz="1200" b="1" u="sng" dirty="0">
                <a:solidFill>
                  <a:srgbClr val="223C38"/>
                </a:solidFill>
              </a:rPr>
              <a:t>Less shipment issues -&gt; more loyal customers -&gt; less discounts necessary to keep customers returning -&gt; higher profits</a:t>
            </a:r>
            <a:r>
              <a:rPr lang="en-US" sz="1200" b="1" u="sng" dirty="0">
                <a:solidFill>
                  <a:schemeClr val="tx1"/>
                </a:solidFill>
              </a:rPr>
              <a:t>.</a:t>
            </a:r>
            <a:endParaRPr lang="en-US" sz="1200" b="1" u="sng" dirty="0">
              <a:solidFill>
                <a:srgbClr val="0070C0"/>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dirty="0"/>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Coins and arrows pointing up to the top of a table&#10;&#10;Description automatically generated with medium confidence">
            <a:extLst>
              <a:ext uri="{FF2B5EF4-FFF2-40B4-BE49-F238E27FC236}">
                <a16:creationId xmlns:a16="http://schemas.microsoft.com/office/drawing/2014/main" id="{BDB934A8-8939-AF1E-B826-8182DF1851B1}"/>
              </a:ext>
            </a:extLst>
          </p:cNvPr>
          <p:cNvPicPr>
            <a:picLocks noChangeAspect="1"/>
          </p:cNvPicPr>
          <p:nvPr/>
        </p:nvPicPr>
        <p:blipFill>
          <a:blip r:embed="rId4"/>
          <a:stretch>
            <a:fillRect/>
          </a:stretch>
        </p:blipFill>
        <p:spPr>
          <a:xfrm>
            <a:off x="6115948" y="868602"/>
            <a:ext cx="2956997" cy="1703147"/>
          </a:xfrm>
          <a:prstGeom prst="rect">
            <a:avLst/>
          </a:prstGeom>
        </p:spPr>
      </p:pic>
    </p:spTree>
    <p:extLst>
      <p:ext uri="{BB962C8B-B14F-4D97-AF65-F5344CB8AC3E}">
        <p14:creationId xmlns:p14="http://schemas.microsoft.com/office/powerpoint/2010/main" val="4043982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535899" y="1132114"/>
            <a:ext cx="836076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3200" u="sng" dirty="0">
                <a:solidFill>
                  <a:schemeClr val="accent2"/>
                </a:solidFill>
              </a:rPr>
            </a:br>
            <a:r>
              <a:rPr lang="en" sz="3200" u="sng" dirty="0">
                <a:ln>
                  <a:solidFill>
                    <a:schemeClr val="accent1"/>
                  </a:solidFill>
                </a:ln>
                <a:noFill/>
              </a:rPr>
              <a:t>GWU Business Consulting LLP </a:t>
            </a:r>
            <a:r>
              <a:rPr lang="en" sz="3200" b="1" dirty="0">
                <a:solidFill>
                  <a:schemeClr val="accent2"/>
                </a:solidFill>
              </a:rPr>
              <a:t> we hope that these insights &amp; recommendations prove valuable!</a:t>
            </a:r>
            <a:endParaRPr sz="3200" b="1" dirty="0"/>
          </a:p>
        </p:txBody>
      </p:sp>
      <p:sp>
        <p:nvSpPr>
          <p:cNvPr id="404" name="Google Shape;404;p36"/>
          <p:cNvSpPr txBox="1">
            <a:spLocks noGrp="1"/>
          </p:cNvSpPr>
          <p:nvPr>
            <p:ph type="subTitle" idx="4294967295"/>
          </p:nvPr>
        </p:nvSpPr>
        <p:spPr>
          <a:xfrm>
            <a:off x="535899" y="2069350"/>
            <a:ext cx="7926049"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solidFill>
                  <a:schemeClr val="accent2"/>
                </a:solidFill>
              </a:rPr>
              <a:t>Any questions? Feel free to reach out!</a:t>
            </a:r>
            <a:endParaRPr sz="3600" b="1" dirty="0">
              <a:solidFill>
                <a:schemeClr val="accent2"/>
              </a:solidFill>
            </a:endParaRPr>
          </a:p>
        </p:txBody>
      </p:sp>
      <p:sp>
        <p:nvSpPr>
          <p:cNvPr id="405" name="Google Shape;405;p36"/>
          <p:cNvSpPr txBox="1">
            <a:spLocks noGrp="1"/>
          </p:cNvSpPr>
          <p:nvPr>
            <p:ph type="body" idx="4294967295"/>
          </p:nvPr>
        </p:nvSpPr>
        <p:spPr>
          <a:xfrm>
            <a:off x="577122" y="2854150"/>
            <a:ext cx="5834921"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If needed, attached is a link to a copy of your data of initial data:</a:t>
            </a:r>
            <a:endParaRPr dirty="0"/>
          </a:p>
          <a:p>
            <a:pPr marL="0" lvl="0" indent="0" algn="l" rtl="0">
              <a:spcBef>
                <a:spcPts val="600"/>
              </a:spcBef>
              <a:spcAft>
                <a:spcPts val="0"/>
              </a:spcAft>
              <a:buNone/>
            </a:pPr>
            <a:r>
              <a:rPr lang="en-US" dirty="0">
                <a:hlinkClick r:id="rId3"/>
              </a:rPr>
              <a:t>Superstore Dataset (kaggle.com)</a:t>
            </a:r>
            <a:endParaRPr dirty="0"/>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1" descr="A black and blue sign with blue text&#10;&#10;Description automatically generated">
            <a:extLst>
              <a:ext uri="{FF2B5EF4-FFF2-40B4-BE49-F238E27FC236}">
                <a16:creationId xmlns:a16="http://schemas.microsoft.com/office/drawing/2014/main" id="{721908FC-BD45-501C-E6C6-FC96966ED2E3}"/>
              </a:ext>
            </a:extLst>
          </p:cNvPr>
          <p:cNvPicPr>
            <a:picLocks noChangeAspect="1"/>
          </p:cNvPicPr>
          <p:nvPr/>
        </p:nvPicPr>
        <p:blipFill>
          <a:blip r:embed="rId4"/>
          <a:stretch>
            <a:fillRect/>
          </a:stretch>
        </p:blipFill>
        <p:spPr>
          <a:xfrm>
            <a:off x="6952503" y="0"/>
            <a:ext cx="2135432" cy="7641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CA5B-BFD8-5291-4C8B-C2B50FF1677B}"/>
              </a:ext>
            </a:extLst>
          </p:cNvPr>
          <p:cNvSpPr>
            <a:spLocks noGrp="1"/>
          </p:cNvSpPr>
          <p:nvPr>
            <p:ph type="title"/>
          </p:nvPr>
        </p:nvSpPr>
        <p:spPr/>
        <p:txBody>
          <a:bodyPr/>
          <a:lstStyle/>
          <a:p>
            <a:r>
              <a:rPr lang="en-US" sz="3600" dirty="0"/>
              <a:t>Table of Contents: </a:t>
            </a:r>
            <a:r>
              <a:rPr lang="en-US" sz="3600" b="1" dirty="0"/>
              <a:t>Core</a:t>
            </a:r>
            <a:r>
              <a:rPr lang="en-US" sz="3600" dirty="0"/>
              <a:t> </a:t>
            </a:r>
            <a:r>
              <a:rPr lang="en-US" sz="3600" b="1" dirty="0"/>
              <a:t>Appendix</a:t>
            </a:r>
          </a:p>
        </p:txBody>
      </p:sp>
      <p:sp>
        <p:nvSpPr>
          <p:cNvPr id="3" name="Text Placeholder 2">
            <a:extLst>
              <a:ext uri="{FF2B5EF4-FFF2-40B4-BE49-F238E27FC236}">
                <a16:creationId xmlns:a16="http://schemas.microsoft.com/office/drawing/2014/main" id="{13D6344A-E86B-999A-699B-7A3B201D943A}"/>
              </a:ext>
            </a:extLst>
          </p:cNvPr>
          <p:cNvSpPr>
            <a:spLocks noGrp="1"/>
          </p:cNvSpPr>
          <p:nvPr>
            <p:ph type="body" idx="1"/>
          </p:nvPr>
        </p:nvSpPr>
        <p:spPr>
          <a:xfrm>
            <a:off x="786150" y="876925"/>
            <a:ext cx="7571700" cy="4266525"/>
          </a:xfrm>
        </p:spPr>
        <p:txBody>
          <a:bodyPr/>
          <a:lstStyle/>
          <a:p>
            <a:pPr marL="533400" indent="-457200">
              <a:lnSpc>
                <a:spcPct val="150000"/>
              </a:lnSpc>
              <a:buFont typeface="+mj-lt"/>
              <a:buAutoNum type="arabicPeriod"/>
            </a:pPr>
            <a:r>
              <a:rPr lang="en-US" dirty="0"/>
              <a:t>Additional Analysis</a:t>
            </a:r>
          </a:p>
          <a:p>
            <a:pPr marL="990600" lvl="1" indent="-457200">
              <a:lnSpc>
                <a:spcPct val="150000"/>
              </a:lnSpc>
              <a:buFont typeface="+mj-lt"/>
              <a:buAutoNum type="romanUcPeriod"/>
            </a:pPr>
            <a:r>
              <a:rPr lang="en-US" dirty="0"/>
              <a:t>General</a:t>
            </a:r>
          </a:p>
          <a:p>
            <a:pPr marL="1047750" lvl="1" indent="-514350">
              <a:lnSpc>
                <a:spcPct val="150000"/>
              </a:lnSpc>
              <a:buFont typeface="+mj-lt"/>
              <a:buAutoNum type="romanUcPeriod"/>
            </a:pPr>
            <a:r>
              <a:rPr lang="en-US" dirty="0"/>
              <a:t>Product</a:t>
            </a:r>
          </a:p>
          <a:p>
            <a:pPr marL="1047750" lvl="1" indent="-514350">
              <a:lnSpc>
                <a:spcPct val="150000"/>
              </a:lnSpc>
              <a:buFont typeface="+mj-lt"/>
              <a:buAutoNum type="romanUcPeriod"/>
            </a:pPr>
            <a:r>
              <a:rPr lang="en-US" dirty="0"/>
              <a:t>Client</a:t>
            </a:r>
          </a:p>
          <a:p>
            <a:pPr marL="533400" indent="-457200">
              <a:lnSpc>
                <a:spcPct val="150000"/>
              </a:lnSpc>
              <a:buFont typeface="+mj-lt"/>
              <a:buAutoNum type="arabicPeriod"/>
            </a:pPr>
            <a:r>
              <a:rPr lang="en-US" dirty="0"/>
              <a:t>Additional Sale Issues &amp; Outcomes</a:t>
            </a:r>
          </a:p>
          <a:p>
            <a:pPr marL="533400" lvl="1" indent="0">
              <a:buNone/>
            </a:pPr>
            <a:endParaRPr lang="en-US" dirty="0"/>
          </a:p>
        </p:txBody>
      </p:sp>
      <p:sp>
        <p:nvSpPr>
          <p:cNvPr id="4" name="Slide Number Placeholder 3">
            <a:extLst>
              <a:ext uri="{FF2B5EF4-FFF2-40B4-BE49-F238E27FC236}">
                <a16:creationId xmlns:a16="http://schemas.microsoft.com/office/drawing/2014/main" id="{0B8C137B-457F-3CAE-8EFC-F60CC4B536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675532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831955" y="2426565"/>
            <a:ext cx="7187782"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1.1 Additional Analysis &amp; Business Recommendations: </a:t>
            </a:r>
            <a:r>
              <a:rPr lang="en" b="0" dirty="0">
                <a:solidFill>
                  <a:schemeClr val="tx1"/>
                </a:solidFill>
              </a:rPr>
              <a:t>General</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372782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1055" y="30782"/>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2"/>
                </a:solidFill>
              </a:rPr>
              <a:t>Month to Month</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977488"/>
            <a:ext cx="9144000" cy="116596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General Month to Month Trends (Cumulative vs 2014)</a:t>
            </a:r>
          </a:p>
          <a:p>
            <a:pPr marL="285750" indent="-285750"/>
            <a:r>
              <a:rPr lang="en-US" sz="1200" dirty="0"/>
              <a:t>March and September appear to be sales periods when </a:t>
            </a:r>
            <a:r>
              <a:rPr lang="en-US" sz="1200" dirty="0" err="1"/>
              <a:t>SuperSupplier’s</a:t>
            </a:r>
            <a:r>
              <a:rPr lang="en-US" sz="1200" dirty="0"/>
              <a:t> should expect to receive the largest volume of sales.</a:t>
            </a:r>
          </a:p>
          <a:p>
            <a:pPr marL="0" lvl="0" indent="0" algn="l" rtl="0">
              <a:spcBef>
                <a:spcPts val="600"/>
              </a:spcBef>
              <a:spcAft>
                <a:spcPts val="0"/>
              </a:spcAft>
              <a:buNone/>
            </a:pPr>
            <a:endParaRPr lang="en-US"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48D6FA62-459C-9E1D-EA40-0B76E0EF6941}"/>
              </a:ext>
            </a:extLst>
          </p:cNvPr>
          <p:cNvPicPr>
            <a:picLocks noChangeAspect="1"/>
          </p:cNvPicPr>
          <p:nvPr/>
        </p:nvPicPr>
        <p:blipFill>
          <a:blip r:embed="rId4"/>
          <a:stretch>
            <a:fillRect/>
          </a:stretch>
        </p:blipFill>
        <p:spPr>
          <a:xfrm>
            <a:off x="-1" y="644026"/>
            <a:ext cx="4242217" cy="301103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B9DBE77F-1B12-C842-6699-6973B6E57114}"/>
              </a:ext>
            </a:extLst>
          </p:cNvPr>
          <p:cNvPicPr>
            <a:picLocks noChangeAspect="1"/>
          </p:cNvPicPr>
          <p:nvPr/>
        </p:nvPicPr>
        <p:blipFill>
          <a:blip r:embed="rId5"/>
          <a:stretch>
            <a:fillRect/>
          </a:stretch>
        </p:blipFill>
        <p:spPr>
          <a:xfrm>
            <a:off x="4504697" y="644026"/>
            <a:ext cx="4639303" cy="2945270"/>
          </a:xfrm>
          <a:prstGeom prst="rect">
            <a:avLst/>
          </a:prstGeom>
        </p:spPr>
      </p:pic>
    </p:spTree>
    <p:extLst>
      <p:ext uri="{BB962C8B-B14F-4D97-AF65-F5344CB8AC3E}">
        <p14:creationId xmlns:p14="http://schemas.microsoft.com/office/powerpoint/2010/main" val="157726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2"/>
                </a:solidFill>
              </a:rPr>
              <a:t>Day of Week</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455234"/>
            <a:ext cx="9144000" cy="168821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Day of Week Trends</a:t>
            </a:r>
          </a:p>
          <a:p>
            <a:pPr marL="285750" indent="-285750"/>
            <a:r>
              <a:rPr lang="en-US" sz="1400" dirty="0"/>
              <a:t>Aggregated sales qualities, as per day of week (2011-2014) reveals a positive correlation with profit and quantity of goods ordered</a:t>
            </a:r>
            <a:r>
              <a:rPr lang="en-US" sz="1400" i="1" dirty="0"/>
              <a:t>.</a:t>
            </a:r>
          </a:p>
          <a:p>
            <a:pPr marL="285750" indent="-285750"/>
            <a:r>
              <a:rPr lang="en-US" sz="1400" dirty="0"/>
              <a:t>SS can expect to receive highest volume of sales towards the end and beginning of the business week.</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10" name="Picture 9" descr="A graph with colored dots&#10;&#10;Description automatically generated">
            <a:extLst>
              <a:ext uri="{FF2B5EF4-FFF2-40B4-BE49-F238E27FC236}">
                <a16:creationId xmlns:a16="http://schemas.microsoft.com/office/drawing/2014/main" id="{25BA6E68-8B79-C9EF-C449-3B35D7386D1A}"/>
              </a:ext>
            </a:extLst>
          </p:cNvPr>
          <p:cNvPicPr>
            <a:picLocks noChangeAspect="1"/>
          </p:cNvPicPr>
          <p:nvPr/>
        </p:nvPicPr>
        <p:blipFill>
          <a:blip r:embed="rId4"/>
          <a:stretch>
            <a:fillRect/>
          </a:stretch>
        </p:blipFill>
        <p:spPr>
          <a:xfrm>
            <a:off x="1708879" y="764164"/>
            <a:ext cx="4631960" cy="2825707"/>
          </a:xfrm>
          <a:prstGeom prst="rect">
            <a:avLst/>
          </a:prstGeom>
        </p:spPr>
      </p:pic>
    </p:spTree>
    <p:extLst>
      <p:ext uri="{BB962C8B-B14F-4D97-AF65-F5344CB8AC3E}">
        <p14:creationId xmlns:p14="http://schemas.microsoft.com/office/powerpoint/2010/main" val="183678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Goods Sold vs Net Sales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653344"/>
            <a:ext cx="4736892" cy="449015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Digging Deeper into Sales in 2014</a:t>
            </a:r>
          </a:p>
          <a:p>
            <a:pPr marL="285750" indent="-285750"/>
            <a:r>
              <a:rPr lang="en-US" sz="1400" dirty="0"/>
              <a:t>The chart to the right explicitly illustrates the large variation in number of goods sold and profit outcome, by day.</a:t>
            </a:r>
          </a:p>
          <a:p>
            <a:pPr marL="285750" indent="-285750"/>
            <a:r>
              <a:rPr lang="en-US" sz="1400" dirty="0"/>
              <a:t>Clearly see that, until discounts are removed from being a prominent part of SS’ business model, a positive relationship between Net Sales and (Volume) of Goods Sold will not be achievable.</a:t>
            </a:r>
          </a:p>
          <a:p>
            <a:pPr marL="285750" indent="-285750"/>
            <a:r>
              <a:rPr lang="en-US" sz="1400" b="1" i="1" dirty="0"/>
              <a:t>Valuable Insight</a:t>
            </a:r>
          </a:p>
          <a:p>
            <a:pPr marL="742950" lvl="1" indent="-285750"/>
            <a:r>
              <a:rPr lang="en-US" sz="1400" dirty="0"/>
              <a:t>It is very likely that the prior VP in sales gradually realized that customers purchasing in volume often generated higher net sales; therefore, began distributing discounts to increase the likelihood that customers will add more to their carts.</a:t>
            </a:r>
          </a:p>
          <a:p>
            <a:pPr marL="742950" lvl="1" indent="-285750"/>
            <a:r>
              <a:rPr lang="en-US" sz="1400" dirty="0"/>
              <a:t>We clearly see that, unfortunately, the opposite effect occurred, more often than not.</a:t>
            </a:r>
          </a:p>
          <a:p>
            <a:pPr marL="285750" indent="-285750"/>
            <a:endParaRPr lang="en-US" sz="1400"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table with numbers and numbers&#10;&#10;Description automatically generated">
            <a:extLst>
              <a:ext uri="{FF2B5EF4-FFF2-40B4-BE49-F238E27FC236}">
                <a16:creationId xmlns:a16="http://schemas.microsoft.com/office/drawing/2014/main" id="{2A086348-B342-76D0-7088-BAB8FF3B0A39}"/>
              </a:ext>
            </a:extLst>
          </p:cNvPr>
          <p:cNvPicPr>
            <a:picLocks noChangeAspect="1"/>
          </p:cNvPicPr>
          <p:nvPr/>
        </p:nvPicPr>
        <p:blipFill>
          <a:blip r:embed="rId4"/>
          <a:stretch>
            <a:fillRect/>
          </a:stretch>
        </p:blipFill>
        <p:spPr>
          <a:xfrm>
            <a:off x="5399176" y="764164"/>
            <a:ext cx="2912870" cy="4391903"/>
          </a:xfrm>
          <a:prstGeom prst="rect">
            <a:avLst/>
          </a:prstGeom>
        </p:spPr>
      </p:pic>
    </p:spTree>
    <p:extLst>
      <p:ext uri="{BB962C8B-B14F-4D97-AF65-F5344CB8AC3E}">
        <p14:creationId xmlns:p14="http://schemas.microsoft.com/office/powerpoint/2010/main" val="167471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06944" y="382082"/>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latin typeface="Roboto Slab" pitchFamily="2" charset="0"/>
                <a:ea typeface="Roboto Slab" pitchFamily="2" charset="0"/>
                <a:cs typeface="Roboto Slab" pitchFamily="2" charset="0"/>
              </a:rPr>
              <a:t>The Stakeholder &amp; Company</a:t>
            </a:r>
            <a:endParaRPr sz="3200" dirty="0">
              <a:solidFill>
                <a:schemeClr val="accent2"/>
              </a:solidFill>
              <a:latin typeface="Roboto Slab" pitchFamily="2" charset="0"/>
              <a:ea typeface="Roboto Slab" pitchFamily="2" charset="0"/>
              <a:cs typeface="Roboto Slab" pitchFamily="2" charset="0"/>
            </a:endParaRPr>
          </a:p>
        </p:txBody>
      </p:sp>
      <p:sp>
        <p:nvSpPr>
          <p:cNvPr id="141" name="Google Shape;141;p20"/>
          <p:cNvSpPr txBox="1">
            <a:spLocks noGrp="1"/>
          </p:cNvSpPr>
          <p:nvPr>
            <p:ph type="body" idx="1"/>
          </p:nvPr>
        </p:nvSpPr>
        <p:spPr>
          <a:xfrm>
            <a:off x="441367" y="1084682"/>
            <a:ext cx="2419800" cy="372570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Industry</a:t>
            </a:r>
          </a:p>
          <a:p>
            <a:pPr marL="0" lvl="0" indent="0" algn="l" rtl="0">
              <a:spcBef>
                <a:spcPts val="600"/>
              </a:spcBef>
              <a:spcAft>
                <a:spcPts val="0"/>
              </a:spcAft>
              <a:buNone/>
            </a:pPr>
            <a:r>
              <a:rPr lang="en-US" dirty="0"/>
              <a:t>Physical and Electronic Retail.</a:t>
            </a:r>
          </a:p>
          <a:p>
            <a:pPr marL="0" lvl="0" indent="0" algn="l" rtl="0">
              <a:spcBef>
                <a:spcPts val="600"/>
              </a:spcBef>
              <a:spcAft>
                <a:spcPts val="0"/>
              </a:spcAft>
              <a:buNone/>
            </a:pPr>
            <a:r>
              <a:rPr lang="en-US" dirty="0"/>
              <a:t>B2C and B2B model.</a:t>
            </a:r>
          </a:p>
          <a:p>
            <a:pPr marL="0" lvl="0" indent="0" algn="l" rtl="0">
              <a:spcBef>
                <a:spcPts val="600"/>
              </a:spcBef>
              <a:spcAft>
                <a:spcPts val="0"/>
              </a:spcAft>
              <a:buNone/>
            </a:pPr>
            <a:r>
              <a:rPr lang="en-US" dirty="0"/>
              <a:t>Multiple distribution centers.</a:t>
            </a:r>
          </a:p>
          <a:p>
            <a:pPr marL="0" lvl="0" indent="0" algn="l" rtl="0">
              <a:spcBef>
                <a:spcPts val="600"/>
              </a:spcBef>
              <a:spcAft>
                <a:spcPts val="0"/>
              </a:spcAft>
              <a:buNone/>
            </a:pPr>
            <a:endParaRPr lang="en-US" dirty="0"/>
          </a:p>
        </p:txBody>
      </p:sp>
      <p:sp>
        <p:nvSpPr>
          <p:cNvPr id="142" name="Google Shape;142;p20"/>
          <p:cNvSpPr txBox="1">
            <a:spLocks noGrp="1"/>
          </p:cNvSpPr>
          <p:nvPr>
            <p:ph type="body" idx="2"/>
          </p:nvPr>
        </p:nvSpPr>
        <p:spPr>
          <a:xfrm>
            <a:off x="2896771" y="947805"/>
            <a:ext cx="2962073" cy="372570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Company</a:t>
            </a:r>
            <a:endParaRPr b="1" dirty="0"/>
          </a:p>
          <a:p>
            <a:pPr marL="0" lvl="0" indent="0" algn="l" rtl="0">
              <a:spcBef>
                <a:spcPts val="600"/>
              </a:spcBef>
              <a:spcAft>
                <a:spcPts val="0"/>
              </a:spcAft>
              <a:buNone/>
            </a:pPr>
            <a:r>
              <a:rPr lang="en" dirty="0"/>
              <a:t>SuperSupplier, a (fictional) retail-firm based in Washington D.C. </a:t>
            </a:r>
          </a:p>
          <a:p>
            <a:pPr marL="0" lvl="0" indent="0" algn="l" rtl="0">
              <a:spcBef>
                <a:spcPts val="600"/>
              </a:spcBef>
              <a:spcAft>
                <a:spcPts val="0"/>
              </a:spcAft>
              <a:buNone/>
            </a:pPr>
            <a:r>
              <a:rPr lang="en" dirty="0"/>
              <a:t>They have a physical presence; however, the focus recently has been on expanding their business by incorporating e- commerce.</a:t>
            </a:r>
          </a:p>
          <a:p>
            <a:pPr marL="0" lvl="0" indent="0" algn="l" rtl="0">
              <a:spcBef>
                <a:spcPts val="600"/>
              </a:spcBef>
              <a:spcAft>
                <a:spcPts val="0"/>
              </a:spcAft>
              <a:buNone/>
            </a:pPr>
            <a:r>
              <a:rPr lang="en" dirty="0"/>
              <a:t>Prides themselves on their large electronic catalog and high quality products.</a:t>
            </a:r>
            <a:endParaRPr dirty="0"/>
          </a:p>
        </p:txBody>
      </p:sp>
      <p:sp>
        <p:nvSpPr>
          <p:cNvPr id="143" name="Google Shape;143;p20"/>
          <p:cNvSpPr txBox="1">
            <a:spLocks noGrp="1"/>
          </p:cNvSpPr>
          <p:nvPr>
            <p:ph type="body" idx="3"/>
          </p:nvPr>
        </p:nvSpPr>
        <p:spPr>
          <a:xfrm>
            <a:off x="5858844" y="1084682"/>
            <a:ext cx="2419800" cy="372570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Ned </a:t>
            </a:r>
            <a:r>
              <a:rPr lang="en-US" b="1" dirty="0" err="1"/>
              <a:t>Hulseman</a:t>
            </a:r>
            <a:endParaRPr b="1" dirty="0"/>
          </a:p>
          <a:p>
            <a:pPr marL="0" lvl="0" indent="0" algn="l" rtl="0">
              <a:spcBef>
                <a:spcPts val="600"/>
              </a:spcBef>
              <a:spcAft>
                <a:spcPts val="0"/>
              </a:spcAft>
              <a:buNone/>
            </a:pPr>
            <a:r>
              <a:rPr lang="en-US" dirty="0"/>
              <a:t>Newly appointed Vice President of Sales and Marketing at </a:t>
            </a:r>
            <a:r>
              <a:rPr lang="en-US" dirty="0" err="1"/>
              <a:t>SuperSupplier</a:t>
            </a:r>
            <a:r>
              <a:rPr lang="en-US" dirty="0"/>
              <a:t>.</a:t>
            </a:r>
            <a:endParaRPr dirty="0"/>
          </a:p>
          <a:p>
            <a:pPr marL="0" lvl="0" indent="0" algn="l" rtl="0">
              <a:spcBef>
                <a:spcPts val="600"/>
              </a:spcBef>
              <a:spcAft>
                <a:spcPts val="0"/>
              </a:spcAft>
              <a:buNone/>
            </a:pPr>
            <a:endParaRPr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 name="Picture 3" descr="A black and blue sign with blue text&#10;&#10;Description automatically generated">
            <a:extLst>
              <a:ext uri="{FF2B5EF4-FFF2-40B4-BE49-F238E27FC236}">
                <a16:creationId xmlns:a16="http://schemas.microsoft.com/office/drawing/2014/main" id="{70DF64A2-0A93-E46E-5A6D-352C1F778720}"/>
              </a:ext>
            </a:extLst>
          </p:cNvPr>
          <p:cNvPicPr>
            <a:picLocks noChangeAspect="1"/>
          </p:cNvPicPr>
          <p:nvPr/>
        </p:nvPicPr>
        <p:blipFill>
          <a:blip r:embed="rId3"/>
          <a:stretch>
            <a:fillRect/>
          </a:stretch>
        </p:blipFill>
        <p:spPr>
          <a:xfrm>
            <a:off x="6922522" y="0"/>
            <a:ext cx="2135432" cy="764164"/>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347AD329-38CC-C137-5DCA-758AAF409263}"/>
              </a:ext>
            </a:extLst>
          </p:cNvPr>
          <p:cNvPicPr>
            <a:picLocks noChangeAspect="1"/>
          </p:cNvPicPr>
          <p:nvPr/>
        </p:nvPicPr>
        <p:blipFill>
          <a:blip r:embed="rId4"/>
          <a:stretch>
            <a:fillRect/>
          </a:stretch>
        </p:blipFill>
        <p:spPr>
          <a:xfrm>
            <a:off x="6029670" y="2810655"/>
            <a:ext cx="1785703" cy="1785703"/>
          </a:xfrm>
          <a:prstGeom prst="rect">
            <a:avLst/>
          </a:prstGeom>
        </p:spPr>
      </p:pic>
      <p:pic>
        <p:nvPicPr>
          <p:cNvPr id="8" name="Picture 7" descr="A hand pointing at a computer screen with a shopping cart&#10;&#10;Description automatically generated">
            <a:extLst>
              <a:ext uri="{FF2B5EF4-FFF2-40B4-BE49-F238E27FC236}">
                <a16:creationId xmlns:a16="http://schemas.microsoft.com/office/drawing/2014/main" id="{4CF441F2-BA1B-DB07-B89C-C4B736035BA7}"/>
              </a:ext>
            </a:extLst>
          </p:cNvPr>
          <p:cNvPicPr>
            <a:picLocks noChangeAspect="1"/>
          </p:cNvPicPr>
          <p:nvPr/>
        </p:nvPicPr>
        <p:blipFill>
          <a:blip r:embed="rId5"/>
          <a:stretch>
            <a:fillRect/>
          </a:stretch>
        </p:blipFill>
        <p:spPr>
          <a:xfrm>
            <a:off x="240874" y="3249963"/>
            <a:ext cx="2570484" cy="1346395"/>
          </a:xfrm>
          <a:prstGeom prst="rect">
            <a:avLst/>
          </a:prstGeom>
        </p:spPr>
      </p:pic>
    </p:spTree>
    <p:extLst>
      <p:ext uri="{BB962C8B-B14F-4D97-AF65-F5344CB8AC3E}">
        <p14:creationId xmlns:p14="http://schemas.microsoft.com/office/powerpoint/2010/main" val="3057182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1564"/>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2"/>
                </a:solidFill>
              </a:rPr>
              <a:t>Holiday Sales (2014)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720715"/>
            <a:ext cx="9144000" cy="242273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Current Analysis</a:t>
            </a:r>
          </a:p>
          <a:p>
            <a:pPr marL="285750" indent="-285750"/>
            <a:r>
              <a:rPr lang="en-US" sz="1400" dirty="0"/>
              <a:t>It is clear that Christmas Day and Thanksgiving Day are two of SS’s most profitable sales days; however, the major insight to be gained from this observation pertains to sales frequency and strange deviations from the norm.</a:t>
            </a:r>
          </a:p>
          <a:p>
            <a:pPr marL="742950" lvl="1" indent="-285750"/>
            <a:r>
              <a:rPr lang="en-US" sz="1400" b="1" i="1" dirty="0"/>
              <a:t>Columbus Day: </a:t>
            </a:r>
            <a:r>
              <a:rPr lang="en-US" sz="1400" dirty="0"/>
              <a:t>Customers purchased 78 items on this date and yet SS only generated $526 in profit for SS. Roughly $700 less than </a:t>
            </a:r>
            <a:r>
              <a:rPr lang="en-US" sz="1400" i="1" dirty="0"/>
              <a:t>Thanksgiving (</a:t>
            </a:r>
            <a:r>
              <a:rPr lang="en-US" sz="1400" i="1" u="sng" dirty="0"/>
              <a:t>in which 69 goods were  sold) </a:t>
            </a:r>
            <a:r>
              <a:rPr lang="en-US" sz="1400" dirty="0"/>
              <a:t>and over $1000 less in profit than on </a:t>
            </a:r>
            <a:r>
              <a:rPr lang="en-US" sz="1400" i="1" dirty="0"/>
              <a:t>Christmas (in which only 54 goods were sold).</a:t>
            </a:r>
          </a:p>
          <a:p>
            <a:pPr marL="742950" lvl="1" indent="-285750"/>
            <a:r>
              <a:rPr lang="en-US" sz="1400" b="1" i="1" dirty="0"/>
              <a:t>Veterans Day: </a:t>
            </a:r>
            <a:r>
              <a:rPr lang="en-US" sz="1400" dirty="0"/>
              <a:t>64 goods were bough by SS clientele on this date and yet, this resulted in a $111 decrease in profit. </a:t>
            </a:r>
          </a:p>
          <a:p>
            <a:pPr marL="742950" lvl="1" indent="-285750"/>
            <a:endParaRPr lang="en-US" sz="1400" b="1" i="1" dirty="0"/>
          </a:p>
          <a:p>
            <a:pPr marL="1200150" lvl="2" indent="-285750"/>
            <a:r>
              <a:rPr lang="en-US" sz="1400" b="1" i="1" u="sng" dirty="0"/>
              <a:t>NOTE: </a:t>
            </a:r>
            <a:r>
              <a:rPr lang="en-US" sz="1400" dirty="0"/>
              <a:t>The reasons for these deviations is due to discounts. </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graph with blue squares&#10;&#10;Description automatically generated">
            <a:extLst>
              <a:ext uri="{FF2B5EF4-FFF2-40B4-BE49-F238E27FC236}">
                <a16:creationId xmlns:a16="http://schemas.microsoft.com/office/drawing/2014/main" id="{77207ACD-A770-1B3C-7D05-8D7A6D9B2CBD}"/>
              </a:ext>
            </a:extLst>
          </p:cNvPr>
          <p:cNvPicPr>
            <a:picLocks noChangeAspect="1"/>
          </p:cNvPicPr>
          <p:nvPr/>
        </p:nvPicPr>
        <p:blipFill>
          <a:blip r:embed="rId4"/>
          <a:stretch>
            <a:fillRect/>
          </a:stretch>
        </p:blipFill>
        <p:spPr>
          <a:xfrm>
            <a:off x="1683460" y="764164"/>
            <a:ext cx="6396237" cy="2375694"/>
          </a:xfrm>
          <a:prstGeom prst="rect">
            <a:avLst/>
          </a:prstGeom>
        </p:spPr>
      </p:pic>
    </p:spTree>
    <p:extLst>
      <p:ext uri="{BB962C8B-B14F-4D97-AF65-F5344CB8AC3E}">
        <p14:creationId xmlns:p14="http://schemas.microsoft.com/office/powerpoint/2010/main" val="2068687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060554" y="2571750"/>
            <a:ext cx="7022891"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1.2 Additional Analysis &amp; Business Recommendations: </a:t>
            </a:r>
            <a:r>
              <a:rPr lang="en" b="0" dirty="0">
                <a:solidFill>
                  <a:schemeClr val="tx1"/>
                </a:solidFill>
              </a:rPr>
              <a:t>Product</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772848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Profit and Product Base</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71055" y="653345"/>
            <a:ext cx="4736892" cy="449015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Cumulative (2011-2014) by Product Type</a:t>
            </a:r>
          </a:p>
          <a:p>
            <a:pPr marL="285750" indent="-285750"/>
            <a:r>
              <a:rPr lang="en-US" sz="1400" b="1" i="1" dirty="0"/>
              <a:t>Technology: </a:t>
            </a:r>
            <a:r>
              <a:rPr lang="en-US" sz="1400" dirty="0"/>
              <a:t>$145,454 in profit</a:t>
            </a:r>
          </a:p>
          <a:p>
            <a:pPr marL="742950" lvl="1" indent="-285750"/>
            <a:r>
              <a:rPr lang="en-US" sz="1200" b="1" i="1" dirty="0"/>
              <a:t>Total Goods Sold: </a:t>
            </a:r>
            <a:r>
              <a:rPr lang="en-US" sz="1200" dirty="0"/>
              <a:t>6,939</a:t>
            </a:r>
            <a:endParaRPr lang="en-US" sz="1200" b="1" i="1" dirty="0"/>
          </a:p>
          <a:p>
            <a:pPr marL="742950" lvl="1" indent="-285750"/>
            <a:r>
              <a:rPr lang="en-US" sz="1200" b="1" i="1" dirty="0"/>
              <a:t>Discounts Applied</a:t>
            </a:r>
            <a:r>
              <a:rPr lang="en-US" sz="1200" dirty="0"/>
              <a:t>: 1,014</a:t>
            </a:r>
          </a:p>
          <a:p>
            <a:pPr marL="742950" lvl="1" indent="-285750"/>
            <a:r>
              <a:rPr lang="en-US" sz="1200" b="1" i="1" dirty="0"/>
              <a:t>Average Price of Good: </a:t>
            </a:r>
            <a:r>
              <a:rPr lang="en-US" sz="1200" dirty="0"/>
              <a:t>$132</a:t>
            </a:r>
          </a:p>
          <a:p>
            <a:pPr marL="742950" lvl="1" indent="-285750"/>
            <a:r>
              <a:rPr lang="en-US" sz="1200" b="1" i="1" dirty="0"/>
              <a:t>Average Cost to Sell: </a:t>
            </a:r>
            <a:r>
              <a:rPr lang="en-US" sz="1200" dirty="0"/>
              <a:t>$94</a:t>
            </a:r>
            <a:endParaRPr lang="en-US" sz="1200" b="1" i="1" dirty="0"/>
          </a:p>
          <a:p>
            <a:pPr marL="742950" lvl="1" indent="-285750"/>
            <a:endParaRPr lang="en-US" sz="1200" b="1" i="1" dirty="0"/>
          </a:p>
          <a:p>
            <a:pPr marL="285750" indent="-285750"/>
            <a:r>
              <a:rPr lang="en-US" sz="1400" b="1" i="1" dirty="0"/>
              <a:t>Office Supplies: </a:t>
            </a:r>
            <a:r>
              <a:rPr lang="en-US" sz="1400" dirty="0"/>
              <a:t>$122,490 in profit</a:t>
            </a:r>
            <a:endParaRPr lang="en-US" sz="1200" dirty="0"/>
          </a:p>
          <a:p>
            <a:pPr marL="742950" lvl="1" indent="-285750"/>
            <a:r>
              <a:rPr lang="en-US" sz="1200" b="1" i="1" dirty="0"/>
              <a:t>Total Goods Sold: </a:t>
            </a:r>
            <a:r>
              <a:rPr lang="en-US" sz="1200" dirty="0"/>
              <a:t>22,906</a:t>
            </a:r>
            <a:endParaRPr lang="en-US" sz="1200" b="1" i="1" dirty="0"/>
          </a:p>
          <a:p>
            <a:pPr marL="742950" lvl="1" indent="-285750"/>
            <a:r>
              <a:rPr lang="en-US" sz="1200" b="1" i="1" dirty="0"/>
              <a:t>Discounts Applied</a:t>
            </a:r>
            <a:r>
              <a:rPr lang="en-US" sz="1200" dirty="0"/>
              <a:t>: 2,897</a:t>
            </a:r>
          </a:p>
          <a:p>
            <a:pPr marL="742950" lvl="1" indent="-285750"/>
            <a:r>
              <a:rPr lang="en-US" sz="1200" b="1" i="1" dirty="0"/>
              <a:t>Average Price of Good: </a:t>
            </a:r>
            <a:r>
              <a:rPr lang="en-US" sz="1200" dirty="0"/>
              <a:t>$34</a:t>
            </a:r>
          </a:p>
          <a:p>
            <a:pPr marL="742950" lvl="1" indent="-285750"/>
            <a:r>
              <a:rPr lang="en-US" sz="1200" b="1" i="1" dirty="0"/>
              <a:t>Average Cost to Sell: </a:t>
            </a:r>
            <a:r>
              <a:rPr lang="en-US" sz="1200" dirty="0"/>
              <a:t>$25</a:t>
            </a:r>
            <a:endParaRPr lang="en-US" sz="1200" b="1" i="1" dirty="0"/>
          </a:p>
          <a:p>
            <a:pPr marL="742950" lvl="1" indent="-285750"/>
            <a:endParaRPr lang="en-US" sz="1400" dirty="0"/>
          </a:p>
          <a:p>
            <a:pPr marL="285750" indent="-285750"/>
            <a:r>
              <a:rPr lang="en-US" sz="1400" b="1" i="1" dirty="0"/>
              <a:t>Furniture: </a:t>
            </a:r>
            <a:r>
              <a:rPr lang="en-US" sz="1400" dirty="0"/>
              <a:t>$18,451 in profit</a:t>
            </a:r>
            <a:endParaRPr lang="en-US" sz="1400" b="1" i="1" dirty="0"/>
          </a:p>
          <a:p>
            <a:pPr marL="742950" lvl="1" indent="-285750"/>
            <a:r>
              <a:rPr lang="en-US" sz="1200" b="1" i="1" dirty="0"/>
              <a:t>Total Goods Sold: </a:t>
            </a:r>
            <a:r>
              <a:rPr lang="en-US" sz="1200" dirty="0"/>
              <a:t>8,028</a:t>
            </a:r>
            <a:endParaRPr lang="en-US" sz="1200" b="1" i="1" dirty="0"/>
          </a:p>
          <a:p>
            <a:pPr marL="742950" lvl="1" indent="-285750"/>
            <a:r>
              <a:rPr lang="en-US" sz="1200" b="1" i="1" dirty="0"/>
              <a:t>Discounts Applied</a:t>
            </a:r>
            <a:r>
              <a:rPr lang="en-US" sz="1200" dirty="0"/>
              <a:t>: 1,285</a:t>
            </a:r>
          </a:p>
          <a:p>
            <a:pPr marL="742950" lvl="1" indent="-285750"/>
            <a:r>
              <a:rPr lang="en-US" sz="1200" b="1" i="1" dirty="0"/>
              <a:t>Average Price of Good: </a:t>
            </a:r>
            <a:r>
              <a:rPr lang="en-US" sz="1200" dirty="0"/>
              <a:t>$102</a:t>
            </a:r>
          </a:p>
          <a:p>
            <a:pPr marL="742950" lvl="1" indent="-285750"/>
            <a:r>
              <a:rPr lang="en-US" sz="1200" b="1" i="1" dirty="0"/>
              <a:t>Average Cost to Sell: </a:t>
            </a:r>
            <a:r>
              <a:rPr lang="en-US" sz="1200" dirty="0"/>
              <a:t>$85</a:t>
            </a:r>
            <a:endParaRPr lang="en-US" sz="1200" b="1" i="1" dirty="0"/>
          </a:p>
          <a:p>
            <a:pPr marL="285750" indent="-285750"/>
            <a:endParaRPr lang="en-US" sz="1400"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of sales and sales&#10;&#10;Description automatically generated with medium confidence">
            <a:extLst>
              <a:ext uri="{FF2B5EF4-FFF2-40B4-BE49-F238E27FC236}">
                <a16:creationId xmlns:a16="http://schemas.microsoft.com/office/drawing/2014/main" id="{D72071C0-A280-8190-0990-A100D3F153C8}"/>
              </a:ext>
            </a:extLst>
          </p:cNvPr>
          <p:cNvPicPr>
            <a:picLocks noChangeAspect="1"/>
          </p:cNvPicPr>
          <p:nvPr/>
        </p:nvPicPr>
        <p:blipFill>
          <a:blip r:embed="rId4"/>
          <a:stretch>
            <a:fillRect/>
          </a:stretch>
        </p:blipFill>
        <p:spPr>
          <a:xfrm>
            <a:off x="5085597" y="825728"/>
            <a:ext cx="3987348" cy="3224759"/>
          </a:xfrm>
          <a:prstGeom prst="rect">
            <a:avLst/>
          </a:prstGeom>
        </p:spPr>
      </p:pic>
    </p:spTree>
    <p:extLst>
      <p:ext uri="{BB962C8B-B14F-4D97-AF65-F5344CB8AC3E}">
        <p14:creationId xmlns:p14="http://schemas.microsoft.com/office/powerpoint/2010/main" val="699688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67456" y="-22017"/>
            <a:ext cx="772383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chemeClr val="accent2"/>
                </a:solidFill>
              </a:rPr>
              <a:t>Profit vs Discounts on Products (2014)</a:t>
            </a:r>
            <a:endParaRPr sz="28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2549" y="3041401"/>
            <a:ext cx="2455838" cy="206302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285750" indent="-285750"/>
            <a:r>
              <a:rPr lang="en-US" sz="1400" b="1" i="1" dirty="0"/>
              <a:t>Technology</a:t>
            </a:r>
            <a:endParaRPr lang="en-US" sz="1200" b="1" i="1" dirty="0"/>
          </a:p>
          <a:p>
            <a:pPr marL="742950" lvl="1" indent="-285750"/>
            <a:r>
              <a:rPr lang="en-US" sz="1200" b="1" dirty="0"/>
              <a:t>Sold: </a:t>
            </a:r>
            <a:r>
              <a:rPr lang="en-US" sz="1200" dirty="0"/>
              <a:t>2,366</a:t>
            </a:r>
            <a:endParaRPr lang="en-US" sz="1200" b="1" dirty="0"/>
          </a:p>
          <a:p>
            <a:pPr marL="742950" lvl="1" indent="-285750"/>
            <a:r>
              <a:rPr lang="en-US" sz="1200" b="1" dirty="0"/>
              <a:t>Discounts Applied: </a:t>
            </a:r>
            <a:r>
              <a:rPr lang="en-US" sz="1200" dirty="0"/>
              <a:t>342</a:t>
            </a:r>
            <a:endParaRPr lang="en-US" sz="1200" b="1" dirty="0"/>
          </a:p>
          <a:p>
            <a:pPr marL="742950" lvl="1" indent="-285750"/>
            <a:r>
              <a:rPr lang="en-US" sz="1200" b="1" dirty="0"/>
              <a:t>Average Price: </a:t>
            </a:r>
            <a:r>
              <a:rPr lang="en-US" sz="1200" dirty="0"/>
              <a:t>$131</a:t>
            </a:r>
            <a:endParaRPr lang="en-US" sz="1200" b="1" dirty="0"/>
          </a:p>
          <a:p>
            <a:pPr marL="742950" lvl="1" indent="-285750"/>
            <a:r>
              <a:rPr lang="en-US" sz="1200" b="1" dirty="0"/>
              <a:t>Average Cost to Sell: </a:t>
            </a:r>
            <a:r>
              <a:rPr lang="en-US" sz="1200" dirty="0"/>
              <a:t>$82</a:t>
            </a:r>
            <a:endParaRPr lang="en-US" sz="1200" b="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7008568" y="0"/>
            <a:ext cx="2135432" cy="764164"/>
          </a:xfrm>
          <a:prstGeom prst="rect">
            <a:avLst/>
          </a:prstGeom>
        </p:spPr>
      </p:pic>
      <p:sp>
        <p:nvSpPr>
          <p:cNvPr id="5" name="Google Shape;288;p31">
            <a:extLst>
              <a:ext uri="{FF2B5EF4-FFF2-40B4-BE49-F238E27FC236}">
                <a16:creationId xmlns:a16="http://schemas.microsoft.com/office/drawing/2014/main" id="{BD417B4F-C0E5-B935-E039-93D0B5E5FE1B}"/>
              </a:ext>
            </a:extLst>
          </p:cNvPr>
          <p:cNvSpPr txBox="1">
            <a:spLocks/>
          </p:cNvSpPr>
          <p:nvPr/>
        </p:nvSpPr>
        <p:spPr>
          <a:xfrm>
            <a:off x="2458387" y="3083180"/>
            <a:ext cx="2732107" cy="1998756"/>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285750" indent="-285750"/>
            <a:r>
              <a:rPr lang="en-US" sz="1400" b="1" i="1" dirty="0"/>
              <a:t>Office Supplies</a:t>
            </a:r>
          </a:p>
          <a:p>
            <a:pPr marL="742950" lvl="1" indent="-285750"/>
            <a:r>
              <a:rPr lang="en-US" sz="1200" b="1" dirty="0"/>
              <a:t>Sold: </a:t>
            </a:r>
            <a:r>
              <a:rPr lang="en-US" sz="1200" dirty="0"/>
              <a:t>7,700</a:t>
            </a:r>
            <a:endParaRPr lang="en-US" sz="1200" b="1" dirty="0"/>
          </a:p>
          <a:p>
            <a:pPr marL="742950" lvl="1" indent="-285750"/>
            <a:r>
              <a:rPr lang="en-US" sz="1200" b="1" dirty="0"/>
              <a:t>Discounts Applied: </a:t>
            </a:r>
            <a:r>
              <a:rPr lang="en-US" sz="1200" dirty="0"/>
              <a:t>974</a:t>
            </a:r>
            <a:endParaRPr lang="en-US" sz="1200" b="1" dirty="0"/>
          </a:p>
          <a:p>
            <a:pPr marL="742950" lvl="1" indent="-285750"/>
            <a:r>
              <a:rPr lang="en-US" sz="1200" b="1" dirty="0"/>
              <a:t>Average Price: </a:t>
            </a:r>
            <a:r>
              <a:rPr lang="en-US" sz="1200" dirty="0"/>
              <a:t>$34</a:t>
            </a:r>
            <a:endParaRPr lang="en-US" sz="1200" b="1" dirty="0"/>
          </a:p>
          <a:p>
            <a:pPr marL="742950" lvl="1" indent="-285750"/>
            <a:r>
              <a:rPr lang="en-US" sz="1200" b="1" dirty="0"/>
              <a:t>Average Cost to Sell: </a:t>
            </a:r>
            <a:r>
              <a:rPr lang="en-US" sz="1200" dirty="0"/>
              <a:t>$25</a:t>
            </a:r>
            <a:endParaRPr lang="en-US" sz="1200" b="1" dirty="0"/>
          </a:p>
          <a:p>
            <a:pPr marL="285750" indent="-285750"/>
            <a:endParaRPr lang="en-US" sz="1400" i="1" dirty="0"/>
          </a:p>
        </p:txBody>
      </p:sp>
      <p:sp>
        <p:nvSpPr>
          <p:cNvPr id="6" name="Google Shape;288;p31">
            <a:extLst>
              <a:ext uri="{FF2B5EF4-FFF2-40B4-BE49-F238E27FC236}">
                <a16:creationId xmlns:a16="http://schemas.microsoft.com/office/drawing/2014/main" id="{7F57261A-DFB3-0BD3-49F6-DFE5BBA8CA3B}"/>
              </a:ext>
            </a:extLst>
          </p:cNvPr>
          <p:cNvSpPr txBox="1">
            <a:spLocks/>
          </p:cNvSpPr>
          <p:nvPr/>
        </p:nvSpPr>
        <p:spPr>
          <a:xfrm>
            <a:off x="5190494" y="3083180"/>
            <a:ext cx="2663603" cy="199880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285750" indent="-285750"/>
            <a:r>
              <a:rPr lang="en-US" sz="1400" b="1" i="1" dirty="0"/>
              <a:t>Furniture</a:t>
            </a:r>
          </a:p>
          <a:p>
            <a:pPr marL="742950" lvl="1" indent="-285750"/>
            <a:r>
              <a:rPr lang="en-US" sz="1200" b="1" dirty="0"/>
              <a:t>Sold: </a:t>
            </a:r>
            <a:r>
              <a:rPr lang="en-US" sz="1200" dirty="0"/>
              <a:t>2,437</a:t>
            </a:r>
            <a:endParaRPr lang="en-US" sz="1200" b="1" dirty="0"/>
          </a:p>
          <a:p>
            <a:pPr marL="742950" lvl="1" indent="-285750"/>
            <a:r>
              <a:rPr lang="en-US" sz="1200" b="1" dirty="0"/>
              <a:t>Discounts Applied: </a:t>
            </a:r>
            <a:r>
              <a:rPr lang="en-US" sz="1200" dirty="0"/>
              <a:t>412</a:t>
            </a:r>
            <a:endParaRPr lang="en-US" sz="1200" b="1" dirty="0"/>
          </a:p>
          <a:p>
            <a:pPr marL="742950" lvl="1" indent="-285750"/>
            <a:r>
              <a:rPr lang="en-US" sz="1200" b="1" dirty="0"/>
              <a:t>Average Price: </a:t>
            </a:r>
            <a:r>
              <a:rPr lang="en-US" sz="1200" dirty="0"/>
              <a:t>$97</a:t>
            </a:r>
            <a:endParaRPr lang="en-US" sz="1200" b="1" dirty="0"/>
          </a:p>
          <a:p>
            <a:pPr marL="742950" lvl="1" indent="-285750"/>
            <a:r>
              <a:rPr lang="en-US" sz="1200" b="1" dirty="0"/>
              <a:t>Average Cost to Sell: </a:t>
            </a:r>
            <a:r>
              <a:rPr lang="en-US" sz="1200" dirty="0"/>
              <a:t>$81</a:t>
            </a:r>
            <a:endParaRPr lang="en-US" sz="1200" b="1" dirty="0"/>
          </a:p>
          <a:p>
            <a:pPr marL="285750" indent="-285750"/>
            <a:endParaRPr lang="en-US" sz="1400" i="1" dirty="0"/>
          </a:p>
        </p:txBody>
      </p:sp>
      <p:pic>
        <p:nvPicPr>
          <p:cNvPr id="9" name="Picture 8" descr="A graph of sales and discounts&#10;&#10;Description automatically generated">
            <a:extLst>
              <a:ext uri="{FF2B5EF4-FFF2-40B4-BE49-F238E27FC236}">
                <a16:creationId xmlns:a16="http://schemas.microsoft.com/office/drawing/2014/main" id="{FFFD6C08-F572-957D-4CF2-AEAD161704FC}"/>
              </a:ext>
            </a:extLst>
          </p:cNvPr>
          <p:cNvPicPr>
            <a:picLocks noChangeAspect="1"/>
          </p:cNvPicPr>
          <p:nvPr/>
        </p:nvPicPr>
        <p:blipFill>
          <a:blip r:embed="rId4"/>
          <a:stretch>
            <a:fillRect/>
          </a:stretch>
        </p:blipFill>
        <p:spPr>
          <a:xfrm>
            <a:off x="4572000" y="722362"/>
            <a:ext cx="4129790" cy="2319039"/>
          </a:xfrm>
          <a:prstGeom prst="rect">
            <a:avLst/>
          </a:prstGeom>
        </p:spPr>
      </p:pic>
      <p:sp>
        <p:nvSpPr>
          <p:cNvPr id="10" name="Google Shape;288;p31">
            <a:extLst>
              <a:ext uri="{FF2B5EF4-FFF2-40B4-BE49-F238E27FC236}">
                <a16:creationId xmlns:a16="http://schemas.microsoft.com/office/drawing/2014/main" id="{FB0476D2-7251-DE4C-815A-31B6AE001218}"/>
              </a:ext>
            </a:extLst>
          </p:cNvPr>
          <p:cNvSpPr txBox="1">
            <a:spLocks/>
          </p:cNvSpPr>
          <p:nvPr/>
        </p:nvSpPr>
        <p:spPr>
          <a:xfrm>
            <a:off x="7854096" y="3105618"/>
            <a:ext cx="1289903" cy="199880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285750" indent="-285750"/>
            <a:endParaRPr lang="en-US" sz="1400" i="1" dirty="0"/>
          </a:p>
        </p:txBody>
      </p:sp>
      <p:pic>
        <p:nvPicPr>
          <p:cNvPr id="4" name="Picture 3" descr="A blue rectangular object with text&#10;&#10;Description automatically generated">
            <a:extLst>
              <a:ext uri="{FF2B5EF4-FFF2-40B4-BE49-F238E27FC236}">
                <a16:creationId xmlns:a16="http://schemas.microsoft.com/office/drawing/2014/main" id="{40EFDF23-D757-1690-7944-F2BFCD62C296}"/>
              </a:ext>
            </a:extLst>
          </p:cNvPr>
          <p:cNvPicPr>
            <a:picLocks noChangeAspect="1"/>
          </p:cNvPicPr>
          <p:nvPr/>
        </p:nvPicPr>
        <p:blipFill>
          <a:blip r:embed="rId5"/>
          <a:stretch>
            <a:fillRect/>
          </a:stretch>
        </p:blipFill>
        <p:spPr>
          <a:xfrm>
            <a:off x="0" y="960833"/>
            <a:ext cx="4572001" cy="1610918"/>
          </a:xfrm>
          <a:prstGeom prst="rect">
            <a:avLst/>
          </a:prstGeom>
        </p:spPr>
      </p:pic>
    </p:spTree>
    <p:extLst>
      <p:ext uri="{BB962C8B-B14F-4D97-AF65-F5344CB8AC3E}">
        <p14:creationId xmlns:p14="http://schemas.microsoft.com/office/powerpoint/2010/main" val="47821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Overview of Product Sub-Types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629523"/>
            <a:ext cx="3605134" cy="451392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Cumulative Product Sub-Type Chart</a:t>
            </a:r>
          </a:p>
          <a:p>
            <a:pPr marL="285750" indent="-285750"/>
            <a:r>
              <a:rPr lang="en-US" sz="1400" dirty="0"/>
              <a:t>An insightful chart illustration that outlines how each product sub-type has performed over the years.</a:t>
            </a:r>
          </a:p>
          <a:p>
            <a:pPr marL="285750" indent="-285750"/>
            <a:r>
              <a:rPr lang="en-US" sz="1400" b="1" dirty="0"/>
              <a:t>Phones: </a:t>
            </a:r>
            <a:r>
              <a:rPr lang="en-US" sz="1400" dirty="0"/>
              <a:t>Although it is the product that contributes to 14.9% of SS’s total discounts (in terms of total $ lost) it still cumulatively generates the second most profit.</a:t>
            </a:r>
            <a:endParaRPr lang="en-US" sz="1400" b="1" dirty="0"/>
          </a:p>
          <a:p>
            <a:pPr marL="285750" indent="-285750"/>
            <a:r>
              <a:rPr lang="en-US" sz="1400" b="1" dirty="0">
                <a:solidFill>
                  <a:srgbClr val="FF0000"/>
                </a:solidFill>
              </a:rPr>
              <a:t>Tables, Bookcases, &amp; General Supplies: </a:t>
            </a:r>
            <a:r>
              <a:rPr lang="en-US" sz="1400" dirty="0">
                <a:solidFill>
                  <a:srgbClr val="FF0000"/>
                </a:solidFill>
              </a:rPr>
              <a:t>Three products that seem to be a trouble area in terms of sales.</a:t>
            </a:r>
          </a:p>
          <a:p>
            <a:pPr marL="742950" lvl="1" indent="-285750"/>
            <a:r>
              <a:rPr lang="en-US" sz="1400" b="1" i="1" dirty="0">
                <a:solidFill>
                  <a:srgbClr val="FF0000"/>
                </a:solidFill>
              </a:rPr>
              <a:t>Tables: </a:t>
            </a:r>
            <a:r>
              <a:rPr lang="en-US" sz="1400" dirty="0">
                <a:solidFill>
                  <a:srgbClr val="FF0000"/>
                </a:solidFill>
              </a:rPr>
              <a:t>Have lost over $17K in profit for SS since 2011!</a:t>
            </a:r>
          </a:p>
          <a:p>
            <a:pPr marL="742950" lvl="1" indent="-285750"/>
            <a:r>
              <a:rPr lang="en-US" sz="1400" b="1" i="1" dirty="0">
                <a:solidFill>
                  <a:srgbClr val="FF0000"/>
                </a:solidFill>
              </a:rPr>
              <a:t>Supplies: </a:t>
            </a:r>
            <a:r>
              <a:rPr lang="en-US" sz="1400" dirty="0">
                <a:solidFill>
                  <a:srgbClr val="FF0000"/>
                </a:solidFill>
              </a:rPr>
              <a:t>Average selling price of these goods is only $3 more than the cost to supply them.</a:t>
            </a:r>
          </a:p>
          <a:p>
            <a:pPr marL="285750" indent="-285750"/>
            <a:r>
              <a:rPr lang="en-US" sz="1400" dirty="0">
                <a:solidFill>
                  <a:srgbClr val="FF0000"/>
                </a:solidFill>
              </a:rPr>
              <a:t>Most products within these sub-types should be removed from inventory.</a:t>
            </a:r>
            <a:endParaRPr lang="en-US"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70C4FE07-88E4-1396-3816-7355832D5E2F}"/>
              </a:ext>
            </a:extLst>
          </p:cNvPr>
          <p:cNvPicPr>
            <a:picLocks noChangeAspect="1"/>
          </p:cNvPicPr>
          <p:nvPr/>
        </p:nvPicPr>
        <p:blipFill>
          <a:blip r:embed="rId4"/>
          <a:stretch>
            <a:fillRect/>
          </a:stretch>
        </p:blipFill>
        <p:spPr>
          <a:xfrm>
            <a:off x="3605133" y="764163"/>
            <a:ext cx="5467811" cy="4055175"/>
          </a:xfrm>
          <a:prstGeom prst="rect">
            <a:avLst/>
          </a:prstGeom>
        </p:spPr>
      </p:pic>
    </p:spTree>
    <p:extLst>
      <p:ext uri="{BB962C8B-B14F-4D97-AF65-F5344CB8AC3E}">
        <p14:creationId xmlns:p14="http://schemas.microsoft.com/office/powerpoint/2010/main" val="2981075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Product Sub-Types (2014)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764164"/>
            <a:ext cx="3605134" cy="436009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Ranked by Frequency of Discounts</a:t>
            </a:r>
          </a:p>
          <a:p>
            <a:pPr marL="285750" indent="-285750"/>
            <a:r>
              <a:rPr lang="en-US" sz="1400" dirty="0"/>
              <a:t>This chart provides a deeper analysis as to how each product sub type has been performing recently.</a:t>
            </a:r>
          </a:p>
          <a:p>
            <a:pPr marL="742950" lvl="1" indent="-285750"/>
            <a:r>
              <a:rPr lang="en-US" sz="1400" b="1" dirty="0"/>
              <a:t>Copiers: </a:t>
            </a:r>
            <a:r>
              <a:rPr lang="en-US" sz="1400" dirty="0"/>
              <a:t>Not only is this SS’s most profitable type of product to sell, but it causes the least amount of issues with discounts in terms of frequency of occurrences.</a:t>
            </a:r>
          </a:p>
          <a:p>
            <a:pPr marL="1200150" lvl="2" indent="-285750"/>
            <a:r>
              <a:rPr lang="en-US" sz="1400" b="1" dirty="0"/>
              <a:t>Copiers </a:t>
            </a:r>
            <a:r>
              <a:rPr lang="en-US" sz="1400" dirty="0"/>
              <a:t>should be more heavily advertised to customers.</a:t>
            </a:r>
            <a:endParaRPr lang="en-US" sz="1400" b="1" dirty="0"/>
          </a:p>
          <a:p>
            <a:pPr marL="742950" lvl="1" indent="-285750"/>
            <a:r>
              <a:rPr lang="en-US" sz="1400" b="1" dirty="0">
                <a:solidFill>
                  <a:srgbClr val="FF0000"/>
                </a:solidFill>
              </a:rPr>
              <a:t>Binders: </a:t>
            </a:r>
            <a:r>
              <a:rPr lang="en-US" sz="1400" dirty="0">
                <a:solidFill>
                  <a:srgbClr val="FF0000"/>
                </a:solidFill>
              </a:rPr>
              <a:t>Most amount of discounts applied to these product types by a good amount and product that is responsible for 16.9% of the total discount value in 2014.</a:t>
            </a:r>
          </a:p>
          <a:p>
            <a:pPr marL="1200150" lvl="2" indent="-285750"/>
            <a:r>
              <a:rPr lang="en-US" sz="1400" dirty="0">
                <a:solidFill>
                  <a:srgbClr val="FF0000"/>
                </a:solidFill>
              </a:rPr>
              <a:t>If impossible to avoid applying discounts, remove.</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639BA5B-A786-15B0-E8D9-974878E90CDE}"/>
              </a:ext>
            </a:extLst>
          </p:cNvPr>
          <p:cNvPicPr>
            <a:picLocks noChangeAspect="1"/>
          </p:cNvPicPr>
          <p:nvPr/>
        </p:nvPicPr>
        <p:blipFill>
          <a:blip r:embed="rId4"/>
          <a:stretch>
            <a:fillRect/>
          </a:stretch>
        </p:blipFill>
        <p:spPr>
          <a:xfrm>
            <a:off x="3589816" y="814594"/>
            <a:ext cx="5554184" cy="2845033"/>
          </a:xfrm>
          <a:prstGeom prst="rect">
            <a:avLst/>
          </a:prstGeom>
        </p:spPr>
      </p:pic>
      <p:pic>
        <p:nvPicPr>
          <p:cNvPr id="6" name="Picture 5">
            <a:extLst>
              <a:ext uri="{FF2B5EF4-FFF2-40B4-BE49-F238E27FC236}">
                <a16:creationId xmlns:a16="http://schemas.microsoft.com/office/drawing/2014/main" id="{D1620794-79D0-6C29-92DF-0E2CDC3E458A}"/>
              </a:ext>
            </a:extLst>
          </p:cNvPr>
          <p:cNvPicPr>
            <a:picLocks noChangeAspect="1"/>
          </p:cNvPicPr>
          <p:nvPr/>
        </p:nvPicPr>
        <p:blipFill>
          <a:blip r:embed="rId5"/>
          <a:stretch>
            <a:fillRect/>
          </a:stretch>
        </p:blipFill>
        <p:spPr>
          <a:xfrm>
            <a:off x="3589816" y="3663441"/>
            <a:ext cx="5554184" cy="541298"/>
          </a:xfrm>
          <a:prstGeom prst="rect">
            <a:avLst/>
          </a:prstGeom>
        </p:spPr>
      </p:pic>
    </p:spTree>
    <p:extLst>
      <p:ext uri="{BB962C8B-B14F-4D97-AF65-F5344CB8AC3E}">
        <p14:creationId xmlns:p14="http://schemas.microsoft.com/office/powerpoint/2010/main" val="2742898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Product Sub-Types (2014)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764164"/>
            <a:ext cx="3605134" cy="436009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Ranked by Number of Items Sold</a:t>
            </a:r>
          </a:p>
          <a:p>
            <a:pPr marL="285750" indent="-285750"/>
            <a:r>
              <a:rPr lang="en-US" sz="1400" dirty="0"/>
              <a:t>This chart illustrates which products are most popular, in terms of sales frequency, in 2014.</a:t>
            </a:r>
          </a:p>
          <a:p>
            <a:pPr marL="285750" indent="-285750"/>
            <a:r>
              <a:rPr lang="en-US" sz="1400" b="1" dirty="0"/>
              <a:t>Copiers: </a:t>
            </a:r>
            <a:r>
              <a:rPr lang="en-US" sz="1400" dirty="0"/>
              <a:t>Unfortunately, Copiers is SS’s least popular product in terms of times sold! The marketing team for SS certainly needs to prioritize making more sales of these products, whilst steering clear of applying discounts to do so.</a:t>
            </a:r>
          </a:p>
          <a:p>
            <a:pPr marL="285750" indent="-285750"/>
            <a:r>
              <a:rPr lang="en-US" sz="1400" b="1" dirty="0">
                <a:solidFill>
                  <a:srgbClr val="FF0000"/>
                </a:solidFill>
              </a:rPr>
              <a:t>(General) Supplies: </a:t>
            </a:r>
            <a:r>
              <a:rPr lang="en-US" sz="1400" dirty="0">
                <a:solidFill>
                  <a:srgbClr val="FF0000"/>
                </a:solidFill>
              </a:rPr>
              <a:t> Clearly a product that should be strongly considered for discontinuation. It isn’t popular and has led to an almost $1,000 decrease in net sales in 2014!</a:t>
            </a:r>
            <a:endParaRPr lang="en-US" sz="1400" b="1" dirty="0">
              <a:solidFill>
                <a:srgbClr val="FF0000"/>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DB0DB77-FA44-B650-6DD7-C6606B8E1B48}"/>
              </a:ext>
            </a:extLst>
          </p:cNvPr>
          <p:cNvPicPr>
            <a:picLocks noChangeAspect="1"/>
          </p:cNvPicPr>
          <p:nvPr/>
        </p:nvPicPr>
        <p:blipFill>
          <a:blip r:embed="rId4"/>
          <a:stretch>
            <a:fillRect/>
          </a:stretch>
        </p:blipFill>
        <p:spPr>
          <a:xfrm>
            <a:off x="3551938" y="825728"/>
            <a:ext cx="5592062" cy="2881341"/>
          </a:xfrm>
          <a:prstGeom prst="rect">
            <a:avLst/>
          </a:prstGeom>
        </p:spPr>
      </p:pic>
      <p:pic>
        <p:nvPicPr>
          <p:cNvPr id="10" name="Picture 9">
            <a:extLst>
              <a:ext uri="{FF2B5EF4-FFF2-40B4-BE49-F238E27FC236}">
                <a16:creationId xmlns:a16="http://schemas.microsoft.com/office/drawing/2014/main" id="{AC2533E8-8BAD-F4A9-42A0-4159CF790953}"/>
              </a:ext>
            </a:extLst>
          </p:cNvPr>
          <p:cNvPicPr>
            <a:picLocks noChangeAspect="1"/>
          </p:cNvPicPr>
          <p:nvPr/>
        </p:nvPicPr>
        <p:blipFill>
          <a:blip r:embed="rId5"/>
          <a:stretch>
            <a:fillRect/>
          </a:stretch>
        </p:blipFill>
        <p:spPr>
          <a:xfrm>
            <a:off x="3551938" y="3707069"/>
            <a:ext cx="5592063" cy="458436"/>
          </a:xfrm>
          <a:prstGeom prst="rect">
            <a:avLst/>
          </a:prstGeom>
        </p:spPr>
      </p:pic>
    </p:spTree>
    <p:extLst>
      <p:ext uri="{BB962C8B-B14F-4D97-AF65-F5344CB8AC3E}">
        <p14:creationId xmlns:p14="http://schemas.microsoft.com/office/powerpoint/2010/main" val="194262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170420"/>
            <a:ext cx="9144000" cy="197308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Goods that generated the most profit in 2014 (</a:t>
            </a:r>
            <a:r>
              <a:rPr lang="en-US" sz="1400" b="1" i="1" dirty="0"/>
              <a:t>Aggregated Total Net Sales</a:t>
            </a:r>
            <a:r>
              <a:rPr lang="en-US" sz="1400" b="1" dirty="0"/>
              <a:t>)</a:t>
            </a:r>
          </a:p>
          <a:p>
            <a:pPr marL="285750" indent="-285750"/>
            <a:r>
              <a:rPr lang="en-US" sz="1400" b="1" i="1" dirty="0"/>
              <a:t>Canon Copier: </a:t>
            </a:r>
            <a:r>
              <a:rPr lang="en-US" sz="1400" dirty="0"/>
              <a:t>Only 11 of these products have been sold in 2014 and yet is still has generated a grand total of almost $16K in profit. </a:t>
            </a:r>
          </a:p>
          <a:p>
            <a:pPr marL="285750" indent="-285750"/>
            <a:r>
              <a:rPr lang="en-US" sz="1400" b="1" i="1" dirty="0"/>
              <a:t>The GBC </a:t>
            </a:r>
            <a:r>
              <a:rPr lang="en-US" sz="1400" b="1" i="1" dirty="0" err="1"/>
              <a:t>DocuBind</a:t>
            </a:r>
            <a:r>
              <a:rPr lang="en-US" sz="1400" b="1" i="1" dirty="0"/>
              <a:t> &amp; the Plastic Comb Binding Machine: </a:t>
            </a:r>
            <a:r>
              <a:rPr lang="en-US" sz="1400" dirty="0"/>
              <a:t>It is somewhat surprising to see that these products of the “Binder and Office Suppliers” class fall within the top 7 profit generating products. These two products could generate an even larger spike in profit if not for the fact that they, on average, are typically sold  with 32% and 15% discounts applied to them, even though they tend to ship within only 5 days.</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52AD2843-58FD-1D94-DD75-7FF70BDA22DF}"/>
              </a:ext>
            </a:extLst>
          </p:cNvPr>
          <p:cNvPicPr>
            <a:picLocks noChangeAspect="1"/>
          </p:cNvPicPr>
          <p:nvPr/>
        </p:nvPicPr>
        <p:blipFill>
          <a:blip r:embed="rId4"/>
          <a:stretch>
            <a:fillRect/>
          </a:stretch>
        </p:blipFill>
        <p:spPr>
          <a:xfrm>
            <a:off x="1214204" y="764164"/>
            <a:ext cx="6357496" cy="2399883"/>
          </a:xfrm>
          <a:prstGeom prst="rect">
            <a:avLst/>
          </a:prstGeom>
        </p:spPr>
      </p:pic>
    </p:spTree>
    <p:extLst>
      <p:ext uri="{BB962C8B-B14F-4D97-AF65-F5344CB8AC3E}">
        <p14:creationId xmlns:p14="http://schemas.microsoft.com/office/powerpoint/2010/main" val="2739736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629145"/>
            <a:ext cx="9144000" cy="1514307"/>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Goods that generated the most profit in 2014 (</a:t>
            </a:r>
            <a:r>
              <a:rPr lang="en-US" sz="1400" b="1" i="1" dirty="0"/>
              <a:t>Aggregated Median Net Sales</a:t>
            </a:r>
            <a:r>
              <a:rPr lang="en-US" sz="1400" b="1" dirty="0"/>
              <a:t>)</a:t>
            </a:r>
          </a:p>
          <a:p>
            <a:pPr marL="0" lvl="0" indent="0" algn="l" rtl="0">
              <a:spcBef>
                <a:spcPts val="600"/>
              </a:spcBef>
              <a:spcAft>
                <a:spcPts val="0"/>
              </a:spcAft>
              <a:buNone/>
            </a:pPr>
            <a:r>
              <a:rPr lang="en-US" sz="1400" b="1" i="1" dirty="0"/>
              <a:t>Canon Copier: </a:t>
            </a:r>
            <a:r>
              <a:rPr lang="en-US" sz="1400" dirty="0"/>
              <a:t>Per order, on average, this product generates a little over $5K in profit!</a:t>
            </a:r>
          </a:p>
          <a:p>
            <a:pPr marL="285750" indent="-285750"/>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graph of blue squares&#10;&#10;Description automatically generated">
            <a:extLst>
              <a:ext uri="{FF2B5EF4-FFF2-40B4-BE49-F238E27FC236}">
                <a16:creationId xmlns:a16="http://schemas.microsoft.com/office/drawing/2014/main" id="{86B5F69F-6CF8-D16E-6345-49C9FA6455FF}"/>
              </a:ext>
            </a:extLst>
          </p:cNvPr>
          <p:cNvPicPr>
            <a:picLocks noChangeAspect="1"/>
          </p:cNvPicPr>
          <p:nvPr/>
        </p:nvPicPr>
        <p:blipFill>
          <a:blip r:embed="rId4"/>
          <a:stretch>
            <a:fillRect/>
          </a:stretch>
        </p:blipFill>
        <p:spPr>
          <a:xfrm>
            <a:off x="2199806" y="764164"/>
            <a:ext cx="4744387" cy="3006434"/>
          </a:xfrm>
          <a:prstGeom prst="rect">
            <a:avLst/>
          </a:prstGeom>
        </p:spPr>
      </p:pic>
    </p:spTree>
    <p:extLst>
      <p:ext uri="{BB962C8B-B14F-4D97-AF65-F5344CB8AC3E}">
        <p14:creationId xmlns:p14="http://schemas.microsoft.com/office/powerpoint/2010/main" val="56203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902086"/>
            <a:ext cx="9144000" cy="224136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Most Ordered Goods in 2014</a:t>
            </a:r>
          </a:p>
          <a:p>
            <a:pPr marL="0" lvl="0" indent="0" algn="l" rtl="0">
              <a:spcBef>
                <a:spcPts val="600"/>
              </a:spcBef>
              <a:spcAft>
                <a:spcPts val="0"/>
              </a:spcAft>
              <a:buNone/>
            </a:pPr>
            <a:r>
              <a:rPr lang="en-US" sz="1400" i="1" u="sng" dirty="0"/>
              <a:t>Noteworthy Background Detail on Some of Above Products</a:t>
            </a:r>
          </a:p>
          <a:p>
            <a:pPr marL="285750" indent="-285750"/>
            <a:r>
              <a:rPr lang="en-US" sz="1400" b="1" i="1" dirty="0"/>
              <a:t>Staples: </a:t>
            </a:r>
            <a:r>
              <a:rPr lang="en-US" sz="1400" dirty="0"/>
              <a:t>This product has been sold 290 times; however, 31 of those occurrences have had discounts applied to them. </a:t>
            </a:r>
          </a:p>
          <a:p>
            <a:pPr marL="285750" indent="-285750"/>
            <a:r>
              <a:rPr lang="en-US" sz="1400" b="1" i="1" dirty="0" err="1"/>
              <a:t>Storex</a:t>
            </a:r>
            <a:r>
              <a:rPr lang="en-US" sz="1400" b="1" i="1" dirty="0"/>
              <a:t> Dura Pro Binder: </a:t>
            </a:r>
            <a:r>
              <a:rPr lang="en-US" sz="1400" i="1" dirty="0"/>
              <a:t>O</a:t>
            </a:r>
            <a:r>
              <a:rPr lang="en-US" sz="1400" dirty="0"/>
              <a:t>n (mean) average, this product costs $3.08 to sell with a selling price of only $3.59 (on average). Moreover, the median time delay in shipping is 40 days for this product and averages an applied 50% discount per order. For these reasons, it is clear why this frequently purchased product has only generated a total of $23.58 in sales in 2014, with a mean net sale of negative $2.</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72D4D13E-600B-9889-3561-C7ECF5836908}"/>
              </a:ext>
            </a:extLst>
          </p:cNvPr>
          <p:cNvPicPr>
            <a:picLocks noChangeAspect="1"/>
          </p:cNvPicPr>
          <p:nvPr/>
        </p:nvPicPr>
        <p:blipFill>
          <a:blip r:embed="rId4"/>
          <a:stretch>
            <a:fillRect/>
          </a:stretch>
        </p:blipFill>
        <p:spPr>
          <a:xfrm>
            <a:off x="1259173" y="764164"/>
            <a:ext cx="6250899" cy="2304751"/>
          </a:xfrm>
          <a:prstGeom prst="rect">
            <a:avLst/>
          </a:prstGeom>
        </p:spPr>
      </p:pic>
    </p:spTree>
    <p:extLst>
      <p:ext uri="{BB962C8B-B14F-4D97-AF65-F5344CB8AC3E}">
        <p14:creationId xmlns:p14="http://schemas.microsoft.com/office/powerpoint/2010/main" val="3789552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1055" y="412864"/>
            <a:ext cx="7571700" cy="70260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Business Needs for SuperSupplier’s</a:t>
            </a:r>
            <a:endParaRPr sz="3200" dirty="0">
              <a:solidFill>
                <a:schemeClr val="accent2"/>
              </a:solidFill>
            </a:endParaRPr>
          </a:p>
        </p:txBody>
      </p:sp>
      <p:sp>
        <p:nvSpPr>
          <p:cNvPr id="111" name="Google Shape;111;p17"/>
          <p:cNvSpPr txBox="1">
            <a:spLocks noGrp="1"/>
          </p:cNvSpPr>
          <p:nvPr>
            <p:ph type="body" idx="1"/>
          </p:nvPr>
        </p:nvSpPr>
        <p:spPr>
          <a:xfrm>
            <a:off x="325888" y="1115464"/>
            <a:ext cx="8286795" cy="357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t>Enhanced customer understanding.</a:t>
            </a:r>
          </a:p>
          <a:p>
            <a:pPr lvl="1">
              <a:spcBef>
                <a:spcPts val="600"/>
              </a:spcBef>
              <a:buChar char="◎"/>
            </a:pPr>
            <a:r>
              <a:rPr lang="en-US" sz="1600" i="1" dirty="0"/>
              <a:t>Who are </a:t>
            </a:r>
            <a:r>
              <a:rPr lang="en-US" sz="1600" i="1" dirty="0" err="1"/>
              <a:t>SuperSupplier’s</a:t>
            </a:r>
            <a:r>
              <a:rPr lang="en-US" sz="1600" i="1" dirty="0"/>
              <a:t> most profitable clients? Least profitable clients? Which clients place the highest volume of orders?</a:t>
            </a:r>
          </a:p>
          <a:p>
            <a:pPr marL="533400" lvl="1" indent="0">
              <a:spcBef>
                <a:spcPts val="600"/>
              </a:spcBef>
              <a:buNone/>
            </a:pPr>
            <a:endParaRPr i="1" dirty="0"/>
          </a:p>
          <a:p>
            <a:pPr marL="457200" lvl="0" indent="-381000" algn="l" rtl="0">
              <a:spcBef>
                <a:spcPts val="0"/>
              </a:spcBef>
              <a:spcAft>
                <a:spcPts val="0"/>
              </a:spcAft>
              <a:buSzPts val="2400"/>
              <a:buChar char="◎"/>
            </a:pPr>
            <a:r>
              <a:rPr lang="en-US" dirty="0"/>
              <a:t>Less variation in profit on a day-to-day basis</a:t>
            </a:r>
          </a:p>
          <a:p>
            <a:pPr lvl="1">
              <a:buChar char="◎"/>
            </a:pPr>
            <a:r>
              <a:rPr lang="en-US" sz="1600" i="1" dirty="0"/>
              <a:t>Refined business model and strategy.</a:t>
            </a:r>
          </a:p>
          <a:p>
            <a:pPr lvl="1">
              <a:buChar char="◎"/>
            </a:pPr>
            <a:endParaRPr lang="en-US" sz="1600" i="1" dirty="0"/>
          </a:p>
          <a:p>
            <a:pPr marL="533400" lvl="1" indent="0">
              <a:buNone/>
            </a:pPr>
            <a:endParaRPr lang="en-US" sz="1600" i="1" dirty="0"/>
          </a:p>
          <a:p>
            <a:r>
              <a:rPr lang="en-US" b="1" dirty="0"/>
              <a:t>GOAL: </a:t>
            </a:r>
            <a:r>
              <a:rPr lang="en-US" dirty="0"/>
              <a:t>Identify pain points in sales and provide solutions that can be incorporated promptly.</a:t>
            </a:r>
            <a:endParaRPr b="1" dirty="0"/>
          </a:p>
          <a:p>
            <a:pPr marL="0" lvl="0" indent="0" algn="l" rtl="0">
              <a:spcBef>
                <a:spcPts val="600"/>
              </a:spcBef>
              <a:spcAft>
                <a:spcPts val="0"/>
              </a:spcAft>
              <a:buNone/>
            </a:pP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Picture 1" descr="A black and blue sign with blue text&#10;&#10;Description automatically generated">
            <a:extLst>
              <a:ext uri="{FF2B5EF4-FFF2-40B4-BE49-F238E27FC236}">
                <a16:creationId xmlns:a16="http://schemas.microsoft.com/office/drawing/2014/main" id="{42DB73DD-FC81-3BB9-57F2-91002D0705BB}"/>
              </a:ext>
            </a:extLst>
          </p:cNvPr>
          <p:cNvPicPr>
            <a:picLocks noChangeAspect="1"/>
          </p:cNvPicPr>
          <p:nvPr/>
        </p:nvPicPr>
        <p:blipFill>
          <a:blip r:embed="rId3"/>
          <a:stretch>
            <a:fillRect/>
          </a:stretch>
        </p:blipFill>
        <p:spPr>
          <a:xfrm>
            <a:off x="6937513" y="0"/>
            <a:ext cx="2135432" cy="764164"/>
          </a:xfrm>
          <a:prstGeom prst="rect">
            <a:avLst/>
          </a:prstGeom>
        </p:spPr>
      </p:pic>
    </p:spTree>
    <p:extLst>
      <p:ext uri="{BB962C8B-B14F-4D97-AF65-F5344CB8AC3E}">
        <p14:creationId xmlns:p14="http://schemas.microsoft.com/office/powerpoint/2010/main" val="4083560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297835"/>
            <a:ext cx="9144000" cy="1845617"/>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Products That Correlate with Highest Frequency of Discounts </a:t>
            </a:r>
          </a:p>
          <a:p>
            <a:pPr marL="0" indent="0">
              <a:buNone/>
            </a:pPr>
            <a:r>
              <a:rPr lang="en-US" sz="1400" i="1" u="sng" dirty="0"/>
              <a:t>Noteworthy Background Detail on Some of Above Products</a:t>
            </a:r>
            <a:endParaRPr lang="en-US" sz="1400" b="1" dirty="0"/>
          </a:p>
          <a:p>
            <a:pPr marL="0" lvl="0" indent="0" algn="l" rtl="0">
              <a:spcBef>
                <a:spcPts val="600"/>
              </a:spcBef>
              <a:spcAft>
                <a:spcPts val="0"/>
              </a:spcAft>
              <a:buNone/>
            </a:pPr>
            <a:r>
              <a:rPr lang="en-US" sz="1400" b="1" i="1" dirty="0"/>
              <a:t>Global Wood Trimmed Task Chair: </a:t>
            </a:r>
            <a:r>
              <a:rPr lang="en-US" sz="1400" dirty="0"/>
              <a:t>On average, this product faces a $75 cost to sell with an average selling price of $81.42. Those are terrible margins for a product that should be PROFITABLE. Moreover, on average, this product takes 33 days to ship and has had 8 discounts applied to the only 27 sold chairs of this type. With each discount average 25%, this has all culminated in the product underperforming and generating a loss of $272 for SS in 2014.</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AEB3230D-6B87-AB21-118F-BB6C3EFD18C1}"/>
              </a:ext>
            </a:extLst>
          </p:cNvPr>
          <p:cNvPicPr>
            <a:picLocks noChangeAspect="1"/>
          </p:cNvPicPr>
          <p:nvPr/>
        </p:nvPicPr>
        <p:blipFill>
          <a:blip r:embed="rId4"/>
          <a:stretch>
            <a:fillRect/>
          </a:stretch>
        </p:blipFill>
        <p:spPr>
          <a:xfrm>
            <a:off x="995650" y="824287"/>
            <a:ext cx="6785129" cy="2473547"/>
          </a:xfrm>
          <a:prstGeom prst="rect">
            <a:avLst/>
          </a:prstGeom>
        </p:spPr>
      </p:pic>
    </p:spTree>
    <p:extLst>
      <p:ext uri="{BB962C8B-B14F-4D97-AF65-F5344CB8AC3E}">
        <p14:creationId xmlns:p14="http://schemas.microsoft.com/office/powerpoint/2010/main" val="2490877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975595"/>
            <a:ext cx="9144000" cy="216790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Goods With Highest, On Average, Applied Discount Percentage</a:t>
            </a:r>
          </a:p>
          <a:p>
            <a:pPr marL="285750" indent="-285750"/>
            <a:r>
              <a:rPr lang="en-US" sz="1400" b="1" i="1" dirty="0"/>
              <a:t>On average, </a:t>
            </a:r>
            <a:r>
              <a:rPr lang="en-US" sz="1400" dirty="0"/>
              <a:t>each of these products being sold causes the sale to be negated with an 80% discount. Moreover, and perhaps  unsurprisingly, each of these products (all of which are from the “Office Supplies” Product Base) have generated losses for SS in 2014.</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E3AC673A-C7C8-E50F-5587-D0578F2D68E7}"/>
              </a:ext>
            </a:extLst>
          </p:cNvPr>
          <p:cNvPicPr>
            <a:picLocks noChangeAspect="1"/>
          </p:cNvPicPr>
          <p:nvPr/>
        </p:nvPicPr>
        <p:blipFill>
          <a:blip r:embed="rId4"/>
          <a:stretch>
            <a:fillRect/>
          </a:stretch>
        </p:blipFill>
        <p:spPr>
          <a:xfrm>
            <a:off x="2155644" y="764164"/>
            <a:ext cx="4267641" cy="2286001"/>
          </a:xfrm>
          <a:prstGeom prst="rect">
            <a:avLst/>
          </a:prstGeom>
        </p:spPr>
      </p:pic>
    </p:spTree>
    <p:extLst>
      <p:ext uri="{BB962C8B-B14F-4D97-AF65-F5344CB8AC3E}">
        <p14:creationId xmlns:p14="http://schemas.microsoft.com/office/powerpoint/2010/main" val="2121700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938071"/>
            <a:ext cx="9144000" cy="220538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solidFill>
                  <a:srgbClr val="223C38"/>
                </a:solidFill>
              </a:rPr>
              <a:t>Least Profitable Goods 2014</a:t>
            </a:r>
          </a:p>
          <a:p>
            <a:pPr marL="285750" indent="-285750"/>
            <a:r>
              <a:rPr lang="en-US" sz="1400" dirty="0">
                <a:solidFill>
                  <a:srgbClr val="223C38"/>
                </a:solidFill>
              </a:rPr>
              <a:t>Each of these products totaled a loss of $2,000 in net sales each and each had a discount applied to their orders of more than 40% on average. </a:t>
            </a:r>
            <a:r>
              <a:rPr lang="en-US" sz="1400" dirty="0">
                <a:solidFill>
                  <a:srgbClr val="FF0000"/>
                </a:solidFill>
              </a:rPr>
              <a:t>The correlation of high discounts and loss in sales is clear.</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6" name="Picture 5" descr="A graph with blue rectangles&#10;&#10;Description automatically generated">
            <a:extLst>
              <a:ext uri="{FF2B5EF4-FFF2-40B4-BE49-F238E27FC236}">
                <a16:creationId xmlns:a16="http://schemas.microsoft.com/office/drawing/2014/main" id="{898F269F-DE9E-1423-BA62-358F4F0823EF}"/>
              </a:ext>
            </a:extLst>
          </p:cNvPr>
          <p:cNvPicPr>
            <a:picLocks noChangeAspect="1"/>
          </p:cNvPicPr>
          <p:nvPr/>
        </p:nvPicPr>
        <p:blipFill>
          <a:blip r:embed="rId4"/>
          <a:stretch>
            <a:fillRect/>
          </a:stretch>
        </p:blipFill>
        <p:spPr>
          <a:xfrm>
            <a:off x="2081966" y="707503"/>
            <a:ext cx="4123962" cy="2080667"/>
          </a:xfrm>
          <a:prstGeom prst="rect">
            <a:avLst/>
          </a:prstGeom>
        </p:spPr>
      </p:pic>
    </p:spTree>
    <p:extLst>
      <p:ext uri="{BB962C8B-B14F-4D97-AF65-F5344CB8AC3E}">
        <p14:creationId xmlns:p14="http://schemas.microsoft.com/office/powerpoint/2010/main" val="351420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867462"/>
            <a:ext cx="9144000" cy="127599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solidFill>
                  <a:srgbClr val="223C38"/>
                </a:solidFill>
              </a:rPr>
              <a:t>Goods Sold in 2014 with Largest Standard Deviations in Cost</a:t>
            </a:r>
          </a:p>
          <a:p>
            <a:pPr marL="285750" indent="-285750"/>
            <a:r>
              <a:rPr lang="en-US" sz="1400" dirty="0">
                <a:solidFill>
                  <a:srgbClr val="FF0000"/>
                </a:solidFill>
              </a:rPr>
              <a:t>For SS to realize more consistency in sales, the root cause of what is causing these large deviations in cost for SS to sell these products must be discussed and resolved. Over a span of three years, even accounting for inflation, there is no reason for these large deviations in cost to occur.</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of sales&#10;&#10;Description automatically generated with medium confidence">
            <a:extLst>
              <a:ext uri="{FF2B5EF4-FFF2-40B4-BE49-F238E27FC236}">
                <a16:creationId xmlns:a16="http://schemas.microsoft.com/office/drawing/2014/main" id="{A79D8180-C6C4-530A-9DD1-E9F97C310626}"/>
              </a:ext>
            </a:extLst>
          </p:cNvPr>
          <p:cNvPicPr>
            <a:picLocks noChangeAspect="1"/>
          </p:cNvPicPr>
          <p:nvPr/>
        </p:nvPicPr>
        <p:blipFill>
          <a:blip r:embed="rId4"/>
          <a:stretch>
            <a:fillRect/>
          </a:stretch>
        </p:blipFill>
        <p:spPr>
          <a:xfrm>
            <a:off x="805656" y="741677"/>
            <a:ext cx="7532687" cy="3009175"/>
          </a:xfrm>
          <a:prstGeom prst="rect">
            <a:avLst/>
          </a:prstGeom>
        </p:spPr>
      </p:pic>
    </p:spTree>
    <p:extLst>
      <p:ext uri="{BB962C8B-B14F-4D97-AF65-F5344CB8AC3E}">
        <p14:creationId xmlns:p14="http://schemas.microsoft.com/office/powerpoint/2010/main" val="201959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571700"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765685"/>
            <a:ext cx="9144000" cy="237776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Goods that Resulted in Most Defects in 2014</a:t>
            </a:r>
          </a:p>
          <a:p>
            <a:pPr marL="285750" indent="-285750"/>
            <a:r>
              <a:rPr lang="en-US" sz="1400" b="1" i="1" u="sng" dirty="0"/>
              <a:t>Background detailing of this analysis: </a:t>
            </a:r>
            <a:r>
              <a:rPr lang="en-US" sz="1400" dirty="0"/>
              <a:t>After closely inspecting each sale, I was able to very closely estimate how many goods were defected in each order (in other words, the customer was likely unhappy with the order), by analyzing how long the good took to deliver and what the discount value was in accordance with the full-retail selling price of the good. Although this was not explicitly detailed in the data, it is fair estimation of the total frequency of occurrence that a customer ordered these products and were discontent with these sale. </a:t>
            </a:r>
          </a:p>
          <a:p>
            <a:pPr marL="742950" lvl="1" indent="-285750"/>
            <a:r>
              <a:rPr lang="en-US" sz="1400" b="1" i="1" dirty="0"/>
              <a:t>In other words, </a:t>
            </a:r>
            <a:r>
              <a:rPr lang="en-US" sz="1400" dirty="0"/>
              <a:t>say for example</a:t>
            </a:r>
            <a:r>
              <a:rPr lang="en-US" sz="1400" b="1" i="1" dirty="0"/>
              <a:t>,</a:t>
            </a:r>
            <a:r>
              <a:rPr lang="en-US" sz="1400" dirty="0"/>
              <a:t> a product was purchased, and a discount was applied with no delay in shipment or any other valid reason </a:t>
            </a:r>
            <a:r>
              <a:rPr lang="en-US" sz="1400" i="1" dirty="0"/>
              <a:t>for</a:t>
            </a:r>
            <a:r>
              <a:rPr lang="en-US" sz="1400" dirty="0"/>
              <a:t> a discount to be applied, and the price of the product before being discounted was $1, with the given discount being less than or equal to the selling price, I recognized the likely reason for the discount being ‘customer unsatisfaction’, due to the quality of the product. Hence, the ‘defect’.</a:t>
            </a:r>
            <a:endParaRPr lang="en-US"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dirty="0"/>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of blue rectangular bars&#10;&#10;Description automatically generated with medium confidence">
            <a:extLst>
              <a:ext uri="{FF2B5EF4-FFF2-40B4-BE49-F238E27FC236}">
                <a16:creationId xmlns:a16="http://schemas.microsoft.com/office/drawing/2014/main" id="{A01B1D77-BC3E-3276-FDC6-F77EEE65D503}"/>
              </a:ext>
            </a:extLst>
          </p:cNvPr>
          <p:cNvPicPr>
            <a:picLocks noChangeAspect="1"/>
          </p:cNvPicPr>
          <p:nvPr/>
        </p:nvPicPr>
        <p:blipFill>
          <a:blip r:embed="rId4"/>
          <a:stretch>
            <a:fillRect/>
          </a:stretch>
        </p:blipFill>
        <p:spPr>
          <a:xfrm>
            <a:off x="2615783" y="694906"/>
            <a:ext cx="3432747" cy="2241558"/>
          </a:xfrm>
          <a:prstGeom prst="rect">
            <a:avLst/>
          </a:prstGeom>
        </p:spPr>
      </p:pic>
    </p:spTree>
    <p:extLst>
      <p:ext uri="{BB962C8B-B14F-4D97-AF65-F5344CB8AC3E}">
        <p14:creationId xmlns:p14="http://schemas.microsoft.com/office/powerpoint/2010/main" val="190847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0124"/>
            <a:ext cx="7719934" cy="764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Individual Product Analysis </a:t>
            </a:r>
            <a:r>
              <a:rPr lang="en" sz="3200" b="1" dirty="0">
                <a:solidFill>
                  <a:schemeClr val="accent2"/>
                </a:solidFill>
              </a:rPr>
              <a:t>(2014)</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597639"/>
            <a:ext cx="9144000" cy="154581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solidFill>
                  <a:srgbClr val="FF0000"/>
                </a:solidFill>
              </a:rPr>
              <a:t>Goods sold in 2014 that, on average, presented the largest delays in shipment.</a:t>
            </a:r>
          </a:p>
          <a:p>
            <a:pPr marL="285750" indent="-285750"/>
            <a:r>
              <a:rPr lang="en-US" sz="1400" dirty="0">
                <a:solidFill>
                  <a:srgbClr val="FF0000"/>
                </a:solidFill>
              </a:rPr>
              <a:t>Urgent that these products are closely scrutinized.</a:t>
            </a:r>
          </a:p>
          <a:p>
            <a:pPr marL="285750" indent="-285750"/>
            <a:r>
              <a:rPr lang="en-US" sz="1400" dirty="0">
                <a:solidFill>
                  <a:srgbClr val="FF0000"/>
                </a:solidFill>
              </a:rPr>
              <a:t>If shipping delays can’t be improved for these products, they must be removed from inventory.</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4E8CCF9F-EA99-52B9-9D6D-52463070371D}"/>
              </a:ext>
            </a:extLst>
          </p:cNvPr>
          <p:cNvPicPr>
            <a:picLocks noChangeAspect="1"/>
          </p:cNvPicPr>
          <p:nvPr/>
        </p:nvPicPr>
        <p:blipFill>
          <a:blip r:embed="rId4"/>
          <a:stretch>
            <a:fillRect/>
          </a:stretch>
        </p:blipFill>
        <p:spPr>
          <a:xfrm>
            <a:off x="788634" y="824288"/>
            <a:ext cx="6568833" cy="2930911"/>
          </a:xfrm>
          <a:prstGeom prst="rect">
            <a:avLst/>
          </a:prstGeom>
        </p:spPr>
      </p:pic>
    </p:spTree>
    <p:extLst>
      <p:ext uri="{BB962C8B-B14F-4D97-AF65-F5344CB8AC3E}">
        <p14:creationId xmlns:p14="http://schemas.microsoft.com/office/powerpoint/2010/main" val="3348052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00184" y="1991850"/>
            <a:ext cx="6364523"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1.3	    Additional Analysis: </a:t>
            </a:r>
            <a:r>
              <a:rPr lang="en" b="0" dirty="0">
                <a:solidFill>
                  <a:schemeClr val="tx1"/>
                </a:solidFill>
              </a:rPr>
              <a:t>Client</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4120879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1467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Most Profitable Clients (2011-2014)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1" y="764165"/>
            <a:ext cx="4210568" cy="4379336"/>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Most Profitable Customers (Total Net Sales Generated)</a:t>
            </a:r>
          </a:p>
          <a:p>
            <a:pPr marL="285750" indent="-285750"/>
            <a:r>
              <a:rPr lang="en-US" sz="1400" dirty="0"/>
              <a:t>Again, trying to differentiate customers currently based on “Total Net Sales” is not advised and does not paint a clear picture of the objectives to be realized by SS to reduce variation in sales on a maintainable basis. </a:t>
            </a:r>
          </a:p>
          <a:p>
            <a:pPr marL="742950" lvl="1" indent="-285750"/>
            <a:r>
              <a:rPr lang="en-US" sz="1400" dirty="0"/>
              <a:t>For example, </a:t>
            </a:r>
            <a:r>
              <a:rPr lang="en-US" sz="1400" b="1" i="1" dirty="0"/>
              <a:t>Tamara Chand </a:t>
            </a:r>
            <a:r>
              <a:rPr lang="en-US" sz="1400" dirty="0"/>
              <a:t>is noted as being the #1 most profitable customer in terms of total net sales, yet $8400 of those $8981 recognized were due to one order. </a:t>
            </a:r>
            <a:r>
              <a:rPr lang="en-US" sz="1400" b="1" i="1" dirty="0"/>
              <a:t>However, </a:t>
            </a:r>
            <a:r>
              <a:rPr lang="en-US" sz="1400" i="1" dirty="0"/>
              <a:t>Perhaps most importantly, </a:t>
            </a:r>
            <a:r>
              <a:rPr lang="en-US" sz="1400" dirty="0"/>
              <a:t>that was one of her last placed orders and she ordered using </a:t>
            </a:r>
            <a:r>
              <a:rPr lang="en-US" sz="1400" i="1" dirty="0">
                <a:solidFill>
                  <a:srgbClr val="FF0000"/>
                </a:solidFill>
              </a:rPr>
              <a:t>Standard Shipping, her orders were shipped 214 days after being placed and yet </a:t>
            </a:r>
            <a:r>
              <a:rPr lang="en-US" sz="1400" b="1" i="1" dirty="0">
                <a:solidFill>
                  <a:srgbClr val="FF0000"/>
                </a:solidFill>
              </a:rPr>
              <a:t>no discount was administered.</a:t>
            </a:r>
            <a:endParaRPr lang="en-US"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dirty="0"/>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white sheet&#10;&#10;Description automatically generated">
            <a:extLst>
              <a:ext uri="{FF2B5EF4-FFF2-40B4-BE49-F238E27FC236}">
                <a16:creationId xmlns:a16="http://schemas.microsoft.com/office/drawing/2014/main" id="{058E7531-5829-C2D9-28F5-1B973DC322AB}"/>
              </a:ext>
            </a:extLst>
          </p:cNvPr>
          <p:cNvPicPr>
            <a:picLocks noChangeAspect="1"/>
          </p:cNvPicPr>
          <p:nvPr/>
        </p:nvPicPr>
        <p:blipFill>
          <a:blip r:embed="rId4"/>
          <a:stretch>
            <a:fillRect/>
          </a:stretch>
        </p:blipFill>
        <p:spPr>
          <a:xfrm>
            <a:off x="4210568" y="798505"/>
            <a:ext cx="4933431" cy="28966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877A4F3-7539-C518-89AF-71C4C694D11B}"/>
              </a:ext>
            </a:extLst>
          </p:cNvPr>
          <p:cNvPicPr>
            <a:picLocks noChangeAspect="1"/>
          </p:cNvPicPr>
          <p:nvPr/>
        </p:nvPicPr>
        <p:blipFill>
          <a:blip r:embed="rId5"/>
          <a:stretch>
            <a:fillRect/>
          </a:stretch>
        </p:blipFill>
        <p:spPr>
          <a:xfrm>
            <a:off x="4096950" y="764164"/>
            <a:ext cx="5047050" cy="3298016"/>
          </a:xfrm>
          <a:prstGeom prst="rect">
            <a:avLst/>
          </a:prstGeom>
        </p:spPr>
      </p:pic>
    </p:spTree>
    <p:extLst>
      <p:ext uri="{BB962C8B-B14F-4D97-AF65-F5344CB8AC3E}">
        <p14:creationId xmlns:p14="http://schemas.microsoft.com/office/powerpoint/2010/main" val="3379173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1467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Least Profitable Clients (2011-2014)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172034" y="3479529"/>
            <a:ext cx="8971965" cy="166397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Least Profitable Clients</a:t>
            </a:r>
          </a:p>
          <a:p>
            <a:pPr marL="0" lvl="0" indent="0" algn="l" rtl="0">
              <a:spcBef>
                <a:spcPts val="600"/>
              </a:spcBef>
              <a:spcAft>
                <a:spcPts val="0"/>
              </a:spcAft>
              <a:buNone/>
            </a:pPr>
            <a:r>
              <a:rPr lang="en-US" sz="1400" dirty="0"/>
              <a:t>It’s worth considering, should these customers really be avoided? </a:t>
            </a:r>
          </a:p>
          <a:p>
            <a:pPr marL="0" lvl="0" indent="0" algn="l" rtl="0">
              <a:spcBef>
                <a:spcPts val="600"/>
              </a:spcBef>
              <a:spcAft>
                <a:spcPts val="0"/>
              </a:spcAft>
              <a:buNone/>
            </a:pPr>
            <a:r>
              <a:rPr lang="en-US" sz="1400" b="1" i="1" dirty="0"/>
              <a:t>Professional Consultive Advice</a:t>
            </a:r>
          </a:p>
          <a:p>
            <a:pPr marL="0" lvl="0" indent="0" algn="l" rtl="0">
              <a:spcBef>
                <a:spcPts val="600"/>
              </a:spcBef>
              <a:spcAft>
                <a:spcPts val="0"/>
              </a:spcAft>
              <a:buNone/>
            </a:pPr>
            <a:r>
              <a:rPr lang="en-US" sz="1400" dirty="0"/>
              <a:t>Identifying customers as “least profitable” is premature until supply chain issues have been resolved. These negative net sales are due to SS’s irresponsible past sales decisions.</a:t>
            </a:r>
            <a:endParaRPr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table with numbers and letters&#10;&#10;Description automatically generated">
            <a:extLst>
              <a:ext uri="{FF2B5EF4-FFF2-40B4-BE49-F238E27FC236}">
                <a16:creationId xmlns:a16="http://schemas.microsoft.com/office/drawing/2014/main" id="{B5B3C83B-1797-D14F-A86B-F52FAA7FEA81}"/>
              </a:ext>
            </a:extLst>
          </p:cNvPr>
          <p:cNvPicPr>
            <a:picLocks noChangeAspect="1"/>
          </p:cNvPicPr>
          <p:nvPr/>
        </p:nvPicPr>
        <p:blipFill>
          <a:blip r:embed="rId4"/>
          <a:stretch>
            <a:fillRect/>
          </a:stretch>
        </p:blipFill>
        <p:spPr>
          <a:xfrm>
            <a:off x="1858779" y="764164"/>
            <a:ext cx="4739457" cy="2787775"/>
          </a:xfrm>
          <a:prstGeom prst="rect">
            <a:avLst/>
          </a:prstGeom>
        </p:spPr>
      </p:pic>
      <p:pic>
        <p:nvPicPr>
          <p:cNvPr id="3" name="Picture 2" descr="A white table with black text&#10;&#10;Description automatically generated">
            <a:extLst>
              <a:ext uri="{FF2B5EF4-FFF2-40B4-BE49-F238E27FC236}">
                <a16:creationId xmlns:a16="http://schemas.microsoft.com/office/drawing/2014/main" id="{E07BE665-020C-6046-E5BA-BD7AB2F0BB36}"/>
              </a:ext>
            </a:extLst>
          </p:cNvPr>
          <p:cNvPicPr>
            <a:picLocks noChangeAspect="1"/>
          </p:cNvPicPr>
          <p:nvPr/>
        </p:nvPicPr>
        <p:blipFill>
          <a:blip r:embed="rId5"/>
          <a:stretch>
            <a:fillRect/>
          </a:stretch>
        </p:blipFill>
        <p:spPr>
          <a:xfrm>
            <a:off x="704536" y="764164"/>
            <a:ext cx="6940448" cy="2828470"/>
          </a:xfrm>
          <a:prstGeom prst="rect">
            <a:avLst/>
          </a:prstGeom>
        </p:spPr>
      </p:pic>
    </p:spTree>
    <p:extLst>
      <p:ext uri="{BB962C8B-B14F-4D97-AF65-F5344CB8AC3E}">
        <p14:creationId xmlns:p14="http://schemas.microsoft.com/office/powerpoint/2010/main" val="228789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Most Products by Client (2011-2014)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155430"/>
            <a:ext cx="9143999" cy="198802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Noteworthy Insight</a:t>
            </a:r>
          </a:p>
          <a:p>
            <a:pPr marL="0" lvl="0" indent="0" algn="l" rtl="0">
              <a:spcBef>
                <a:spcPts val="600"/>
              </a:spcBef>
              <a:spcAft>
                <a:spcPts val="0"/>
              </a:spcAft>
              <a:buNone/>
            </a:pPr>
            <a:r>
              <a:rPr lang="en-US" sz="1200" dirty="0"/>
              <a:t>Even considering the extravagant amount of discounts that have (most likely) been applied to these customers, it is clear that there is a relationship between customers ordering more products and those customers generating profitable sales for SS.</a:t>
            </a:r>
          </a:p>
          <a:p>
            <a:pPr marL="0" lvl="0" indent="0" algn="l" rtl="0">
              <a:spcBef>
                <a:spcPts val="600"/>
              </a:spcBef>
              <a:spcAft>
                <a:spcPts val="0"/>
              </a:spcAft>
              <a:buNone/>
            </a:pPr>
            <a:r>
              <a:rPr lang="en-US" sz="1200" dirty="0"/>
              <a:t>Customers ordering more products should be the clients that SS focuses on marketing to and treated as “most profitable”.</a:t>
            </a:r>
          </a:p>
          <a:p>
            <a:pPr marL="0" lvl="0" indent="0" algn="l" rtl="0">
              <a:spcBef>
                <a:spcPts val="600"/>
              </a:spcBef>
              <a:spcAft>
                <a:spcPts val="0"/>
              </a:spcAft>
              <a:buNone/>
            </a:pPr>
            <a:r>
              <a:rPr lang="en-US" sz="1200" b="1" i="1" dirty="0"/>
              <a:t>Recommended Strategy</a:t>
            </a:r>
          </a:p>
          <a:p>
            <a:pPr marL="0" lvl="0" indent="0" algn="l" rtl="0">
              <a:spcBef>
                <a:spcPts val="600"/>
              </a:spcBef>
              <a:spcAft>
                <a:spcPts val="0"/>
              </a:spcAft>
              <a:buNone/>
            </a:pPr>
            <a:r>
              <a:rPr lang="en-US" sz="1200" dirty="0"/>
              <a:t>Consider reaching out to these customers via email, with a survey, querying what they would like SS to enhance in the business model going forward. These customers will feel valued and will increase the probability they will continue choosing SS for their product needs. </a:t>
            </a:r>
          </a:p>
          <a:p>
            <a:pPr marL="0" lvl="0" indent="0" algn="l" rtl="0">
              <a:spcBef>
                <a:spcPts val="600"/>
              </a:spcBef>
              <a:spcAft>
                <a:spcPts val="0"/>
              </a:spcAft>
              <a:buNone/>
            </a:pPr>
            <a:r>
              <a:rPr lang="en-US" sz="1200" i="1" dirty="0"/>
              <a:t> - e.g., An easier to navigate electronic catalog? Increased inventory of some product? </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6" name="Picture 5" descr="A screenshot of a white sheet&#10;&#10;Description automatically generated">
            <a:extLst>
              <a:ext uri="{FF2B5EF4-FFF2-40B4-BE49-F238E27FC236}">
                <a16:creationId xmlns:a16="http://schemas.microsoft.com/office/drawing/2014/main" id="{B7118301-F7AA-BDDD-E38B-A317C973A79D}"/>
              </a:ext>
            </a:extLst>
          </p:cNvPr>
          <p:cNvPicPr>
            <a:picLocks noChangeAspect="1"/>
          </p:cNvPicPr>
          <p:nvPr/>
        </p:nvPicPr>
        <p:blipFill>
          <a:blip r:embed="rId4"/>
          <a:stretch>
            <a:fillRect/>
          </a:stretch>
        </p:blipFill>
        <p:spPr>
          <a:xfrm>
            <a:off x="71055" y="702600"/>
            <a:ext cx="9001890" cy="2586906"/>
          </a:xfrm>
          <a:prstGeom prst="rect">
            <a:avLst/>
          </a:prstGeom>
        </p:spPr>
      </p:pic>
    </p:spTree>
    <p:extLst>
      <p:ext uri="{BB962C8B-B14F-4D97-AF65-F5344CB8AC3E}">
        <p14:creationId xmlns:p14="http://schemas.microsoft.com/office/powerpoint/2010/main" val="1364234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531317" y="30447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At a Glance: Year to Year</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780688"/>
            <a:ext cx="9144000" cy="136276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Cumulative Year to Year Bottom Line Analysis</a:t>
            </a:r>
          </a:p>
          <a:p>
            <a:pPr marL="285750" indent="-285750"/>
            <a:r>
              <a:rPr lang="en-US" sz="1400" dirty="0"/>
              <a:t>Upon initial observation of </a:t>
            </a:r>
            <a:r>
              <a:rPr lang="en-US" sz="1400" dirty="0" err="1"/>
              <a:t>SuperSupplier’s</a:t>
            </a:r>
            <a:r>
              <a:rPr lang="en-US" sz="1400" dirty="0"/>
              <a:t> year to year trajectory, sales appear sturdy.</a:t>
            </a:r>
          </a:p>
          <a:p>
            <a:pPr marL="285750" indent="-285750"/>
            <a:r>
              <a:rPr lang="en-US" sz="1400" dirty="0"/>
              <a:t>Profit, total orders placed, and total goods sold have each increased year to year.</a:t>
            </a:r>
          </a:p>
          <a:p>
            <a:pPr marL="285750" indent="-285750"/>
            <a:r>
              <a:rPr lang="en-US" sz="1400" dirty="0"/>
              <a:t>Growth trend of profit is promising.</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7" name="Picture 6" descr="A graph with a line going up&#10;&#10;Description automatically generated">
            <a:extLst>
              <a:ext uri="{FF2B5EF4-FFF2-40B4-BE49-F238E27FC236}">
                <a16:creationId xmlns:a16="http://schemas.microsoft.com/office/drawing/2014/main" id="{4B3765D7-2CED-ABFD-8CBD-0E2A7BBB8EDC}"/>
              </a:ext>
            </a:extLst>
          </p:cNvPr>
          <p:cNvPicPr>
            <a:picLocks noChangeAspect="1"/>
          </p:cNvPicPr>
          <p:nvPr/>
        </p:nvPicPr>
        <p:blipFill>
          <a:blip r:embed="rId4"/>
          <a:stretch>
            <a:fillRect/>
          </a:stretch>
        </p:blipFill>
        <p:spPr>
          <a:xfrm>
            <a:off x="4572000" y="1152870"/>
            <a:ext cx="4369633" cy="2239111"/>
          </a:xfrm>
          <a:prstGeom prst="rect">
            <a:avLst/>
          </a:prstGeom>
        </p:spPr>
      </p:pic>
      <p:sp>
        <p:nvSpPr>
          <p:cNvPr id="2" name="Rectangle 1">
            <a:extLst>
              <a:ext uri="{FF2B5EF4-FFF2-40B4-BE49-F238E27FC236}">
                <a16:creationId xmlns:a16="http://schemas.microsoft.com/office/drawing/2014/main" id="{FC3FCC5C-F989-101D-DC9F-18D4954EA090}"/>
              </a:ext>
            </a:extLst>
          </p:cNvPr>
          <p:cNvSpPr/>
          <p:nvPr/>
        </p:nvSpPr>
        <p:spPr>
          <a:xfrm>
            <a:off x="5096656" y="1172933"/>
            <a:ext cx="2061147" cy="292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 name="TextBox 2">
            <a:extLst>
              <a:ext uri="{FF2B5EF4-FFF2-40B4-BE49-F238E27FC236}">
                <a16:creationId xmlns:a16="http://schemas.microsoft.com/office/drawing/2014/main" id="{F8F7FA36-F834-793B-9286-6D6B22C45E31}"/>
              </a:ext>
            </a:extLst>
          </p:cNvPr>
          <p:cNvSpPr txBox="1"/>
          <p:nvPr/>
        </p:nvSpPr>
        <p:spPr>
          <a:xfrm>
            <a:off x="5096656" y="1165020"/>
            <a:ext cx="2687195" cy="307777"/>
          </a:xfrm>
          <a:prstGeom prst="rect">
            <a:avLst/>
          </a:prstGeom>
          <a:noFill/>
        </p:spPr>
        <p:txBody>
          <a:bodyPr wrap="square" rtlCol="0">
            <a:spAutoFit/>
          </a:bodyPr>
          <a:lstStyle/>
          <a:p>
            <a:r>
              <a:rPr lang="en-US" dirty="0"/>
              <a:t>Profit Trajectory by Year</a:t>
            </a:r>
          </a:p>
        </p:txBody>
      </p:sp>
      <p:pic>
        <p:nvPicPr>
          <p:cNvPr id="6" name="Picture 5" descr="A screenshot of a graph&#10;&#10;Description automatically generated">
            <a:extLst>
              <a:ext uri="{FF2B5EF4-FFF2-40B4-BE49-F238E27FC236}">
                <a16:creationId xmlns:a16="http://schemas.microsoft.com/office/drawing/2014/main" id="{4708B290-176D-6A14-2425-5051066447D1}"/>
              </a:ext>
            </a:extLst>
          </p:cNvPr>
          <p:cNvPicPr>
            <a:picLocks noChangeAspect="1"/>
          </p:cNvPicPr>
          <p:nvPr/>
        </p:nvPicPr>
        <p:blipFill>
          <a:blip r:embed="rId5"/>
          <a:stretch>
            <a:fillRect/>
          </a:stretch>
        </p:blipFill>
        <p:spPr>
          <a:xfrm>
            <a:off x="0" y="1254704"/>
            <a:ext cx="4246521" cy="1840765"/>
          </a:xfrm>
          <a:prstGeom prst="rect">
            <a:avLst/>
          </a:prstGeom>
        </p:spPr>
      </p:pic>
    </p:spTree>
    <p:extLst>
      <p:ext uri="{BB962C8B-B14F-4D97-AF65-F5344CB8AC3E}">
        <p14:creationId xmlns:p14="http://schemas.microsoft.com/office/powerpoint/2010/main" val="1359244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Most Orders by Client (2011-2014)</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930931"/>
            <a:ext cx="9144000" cy="116596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Cumulative Graph Outlining The Most Individual Orders Placed By Customers Since Sales Have Been Recognized</a:t>
            </a:r>
          </a:p>
          <a:p>
            <a:pPr marL="0" lvl="0" indent="0" algn="l" rtl="0">
              <a:spcBef>
                <a:spcPts val="600"/>
              </a:spcBef>
              <a:spcAft>
                <a:spcPts val="0"/>
              </a:spcAft>
              <a:buNone/>
            </a:pPr>
            <a:r>
              <a:rPr lang="en-US" sz="1400" dirty="0"/>
              <a:t>Although these customers “bottom line” in terms of profit generated, may not look promising at first glance, my advice is to aim towards strengthening relationships with these customers going forward. They have all made purchases relatively recently and once the issues on the backend of sales are resolved they will likely be eager to place more frequent orders.</a:t>
            </a:r>
            <a:endParaRPr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5CB03A3-BF48-C6F6-41C3-411C69116B77}"/>
              </a:ext>
            </a:extLst>
          </p:cNvPr>
          <p:cNvPicPr>
            <a:picLocks noChangeAspect="1"/>
          </p:cNvPicPr>
          <p:nvPr/>
        </p:nvPicPr>
        <p:blipFill>
          <a:blip r:embed="rId4"/>
          <a:stretch>
            <a:fillRect/>
          </a:stretch>
        </p:blipFill>
        <p:spPr>
          <a:xfrm>
            <a:off x="1491521" y="629587"/>
            <a:ext cx="5265914" cy="296134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94187B7-66AC-8BB8-8A66-35121A0218B2}"/>
              </a:ext>
            </a:extLst>
          </p:cNvPr>
          <p:cNvPicPr>
            <a:picLocks noChangeAspect="1"/>
          </p:cNvPicPr>
          <p:nvPr/>
        </p:nvPicPr>
        <p:blipFill>
          <a:blip r:embed="rId5"/>
          <a:stretch>
            <a:fillRect/>
          </a:stretch>
        </p:blipFill>
        <p:spPr>
          <a:xfrm>
            <a:off x="681482" y="581135"/>
            <a:ext cx="7997252" cy="3102571"/>
          </a:xfrm>
          <a:prstGeom prst="rect">
            <a:avLst/>
          </a:prstGeom>
        </p:spPr>
      </p:pic>
    </p:spTree>
    <p:extLst>
      <p:ext uri="{BB962C8B-B14F-4D97-AF65-F5344CB8AC3E}">
        <p14:creationId xmlns:p14="http://schemas.microsoft.com/office/powerpoint/2010/main" val="1997512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034322" y="1991850"/>
            <a:ext cx="7030386"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2    Additional Sale Issues &amp; Outcomes</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1549434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01567" y="10889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‘Sale Issue’ Dictionary</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682053"/>
            <a:ext cx="4531227" cy="446139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285750" indent="-285750"/>
            <a:r>
              <a:rPr lang="en-US" sz="1400" b="1" i="1" dirty="0"/>
              <a:t>Random Discount: </a:t>
            </a:r>
            <a:r>
              <a:rPr lang="en-US" sz="1400" dirty="0"/>
              <a:t>A discount that was applied to a sale for a reason that can’t be classified with the given data; thus, my impression is again that the previous VP in sales distributed these discounts to increase sales volume and customer retention would, without paying attention to profit margins of the goods being sold. </a:t>
            </a:r>
            <a:r>
              <a:rPr lang="en-US" sz="1400" u="sng" dirty="0"/>
              <a:t>These discounts have been the primary reason for loss in sales in 2014.</a:t>
            </a:r>
          </a:p>
          <a:p>
            <a:pPr marL="285750" indent="-285750"/>
            <a:r>
              <a:rPr lang="en-US" sz="1400" b="1" i="1" dirty="0"/>
              <a:t>Major Delayed Shipment: </a:t>
            </a:r>
            <a:r>
              <a:rPr lang="en-US" sz="1400" dirty="0"/>
              <a:t>Discounts very likely issued because the order took well over 10 days past the standard average for the shipping class the good was sold under.</a:t>
            </a:r>
          </a:p>
          <a:p>
            <a:pPr marL="285750" indent="-285750"/>
            <a:r>
              <a:rPr lang="en-US" sz="1400" b="1" i="1" dirty="0"/>
              <a:t>Date of Shipment Entry Error: </a:t>
            </a:r>
            <a:r>
              <a:rPr lang="en-US" sz="1400" dirty="0"/>
              <a:t>The order had a “date of shipment” recognized as being BEFORE the day ordered.</a:t>
            </a:r>
          </a:p>
          <a:p>
            <a:pPr marL="285750" indent="-285750"/>
            <a:r>
              <a:rPr lang="en-US" sz="1400" b="1" i="1" dirty="0"/>
              <a:t>COGS: </a:t>
            </a:r>
            <a:r>
              <a:rPr lang="en-US" sz="1400" dirty="0"/>
              <a:t>The cost of the good was equal to or greater than the price of the good sold. </a:t>
            </a:r>
            <a:r>
              <a:rPr lang="en-US" sz="1100" i="1" dirty="0"/>
              <a:t>Note: The chart declares that orders marked with COGS resulted in no LOSS in sales, but all four of these issues in sales resulted in exactly no profit earned.</a:t>
            </a:r>
            <a:endParaRPr lang="en-US" sz="1100" b="1" i="1" dirty="0"/>
          </a:p>
          <a:p>
            <a:pPr marL="0" lvl="0" indent="0" algn="l" rtl="0">
              <a:spcBef>
                <a:spcPts val="600"/>
              </a:spcBef>
              <a:spcAft>
                <a:spcPts val="0"/>
              </a:spcAft>
              <a:buNone/>
            </a:pPr>
            <a:endParaRPr sz="1400" b="1" i="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2110DF9-013E-05ED-7B3C-D72134A95804}"/>
              </a:ext>
            </a:extLst>
          </p:cNvPr>
          <p:cNvPicPr>
            <a:picLocks noChangeAspect="1"/>
          </p:cNvPicPr>
          <p:nvPr/>
        </p:nvPicPr>
        <p:blipFill>
          <a:blip r:embed="rId4"/>
          <a:stretch>
            <a:fillRect/>
          </a:stretch>
        </p:blipFill>
        <p:spPr>
          <a:xfrm>
            <a:off x="4500944" y="873061"/>
            <a:ext cx="4643055" cy="3193169"/>
          </a:xfrm>
          <a:prstGeom prst="rect">
            <a:avLst/>
          </a:prstGeom>
        </p:spPr>
      </p:pic>
    </p:spTree>
    <p:extLst>
      <p:ext uri="{BB962C8B-B14F-4D97-AF65-F5344CB8AC3E}">
        <p14:creationId xmlns:p14="http://schemas.microsoft.com/office/powerpoint/2010/main" val="614154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Outcomes of Sales Issues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023727"/>
            <a:ext cx="9143999" cy="211972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Detail and Descriptions on “Outcomes” of Sale Issues</a:t>
            </a:r>
          </a:p>
          <a:p>
            <a:pPr marL="0" lvl="0" indent="0" algn="l" rtl="0">
              <a:spcBef>
                <a:spcPts val="600"/>
              </a:spcBef>
              <a:spcAft>
                <a:spcPts val="0"/>
              </a:spcAft>
              <a:buNone/>
            </a:pPr>
            <a:r>
              <a:rPr lang="en-US" sz="1200" dirty="0"/>
              <a:t>Initially, SS had a clientele base of 793 unique customers. As of 2014, this number has decreased to only 693customers.</a:t>
            </a:r>
          </a:p>
          <a:p>
            <a:pPr marL="0" lvl="0" indent="0" algn="l" rtl="0">
              <a:spcBef>
                <a:spcPts val="600"/>
              </a:spcBef>
              <a:spcAft>
                <a:spcPts val="0"/>
              </a:spcAft>
              <a:buNone/>
            </a:pPr>
            <a:r>
              <a:rPr lang="en-US" sz="1200" dirty="0"/>
              <a:t>As illustrated, a primary reason for this is likely due to extremely delayed shipping times; moreover, out of the 3319 recognized sales receipts in 2014 only roughly 25% of them could be confidently marked as having no sale issue.</a:t>
            </a:r>
          </a:p>
          <a:p>
            <a:pPr marL="171450" indent="-171450"/>
            <a:r>
              <a:rPr lang="en-US" sz="1200" b="1" i="1" dirty="0"/>
              <a:t>Lack of Discount Administered: </a:t>
            </a:r>
            <a:r>
              <a:rPr lang="en-US" sz="1200" dirty="0"/>
              <a:t>These customers experienced EXTREME shipping delays (10 days or more past the expected shipping time) and yet were given no sales discount. Another likely reason some customers have not returned to making purchases from SS.</a:t>
            </a:r>
          </a:p>
          <a:p>
            <a:pPr marL="171450" indent="-171450"/>
            <a:r>
              <a:rPr lang="en-US" sz="1200" b="1" i="1" dirty="0"/>
              <a:t>Uncertainty &amp; No Profit: </a:t>
            </a:r>
            <a:r>
              <a:rPr lang="en-US" sz="1200" dirty="0"/>
              <a:t>These sales were recorded with shipping dates well before the actual order was placed, making the issue for the discount ultimately impossible to trace. A majority of these sales contained products being sold that cost more to sell than their respective sales revenues.</a:t>
            </a:r>
            <a:endParaRPr lang="en-US" sz="1200" b="1" i="1" dirty="0"/>
          </a:p>
          <a:p>
            <a:pPr marL="0" lvl="0" indent="0" algn="l" rtl="0">
              <a:spcBef>
                <a:spcPts val="600"/>
              </a:spcBef>
              <a:spcAft>
                <a:spcPts val="0"/>
              </a:spcAft>
              <a:buNone/>
            </a:pPr>
            <a:endParaRPr lang="en-US" sz="12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9D10AE7-02DC-7E39-031F-2ED748A25CC2}"/>
              </a:ext>
            </a:extLst>
          </p:cNvPr>
          <p:cNvPicPr>
            <a:picLocks noChangeAspect="1"/>
          </p:cNvPicPr>
          <p:nvPr/>
        </p:nvPicPr>
        <p:blipFill>
          <a:blip r:embed="rId4"/>
          <a:stretch>
            <a:fillRect/>
          </a:stretch>
        </p:blipFill>
        <p:spPr>
          <a:xfrm>
            <a:off x="0" y="1172465"/>
            <a:ext cx="9144000" cy="1851262"/>
          </a:xfrm>
          <a:prstGeom prst="rect">
            <a:avLst/>
          </a:prstGeom>
        </p:spPr>
      </p:pic>
    </p:spTree>
    <p:extLst>
      <p:ext uri="{BB962C8B-B14F-4D97-AF65-F5344CB8AC3E}">
        <p14:creationId xmlns:p14="http://schemas.microsoft.com/office/powerpoint/2010/main" val="2460693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CA5B-BFD8-5291-4C8B-C2B50FF1677B}"/>
              </a:ext>
            </a:extLst>
          </p:cNvPr>
          <p:cNvSpPr>
            <a:spLocks noGrp="1"/>
          </p:cNvSpPr>
          <p:nvPr>
            <p:ph type="title"/>
          </p:nvPr>
        </p:nvSpPr>
        <p:spPr>
          <a:xfrm>
            <a:off x="786150" y="308120"/>
            <a:ext cx="7885660" cy="702600"/>
          </a:xfrm>
        </p:spPr>
        <p:txBody>
          <a:bodyPr/>
          <a:lstStyle/>
          <a:p>
            <a:r>
              <a:rPr lang="en-US" sz="3600" dirty="0"/>
              <a:t>Table of Contents: </a:t>
            </a:r>
            <a:r>
              <a:rPr lang="en-US" sz="3600" b="1" dirty="0"/>
              <a:t>Model</a:t>
            </a:r>
            <a:r>
              <a:rPr lang="en-US" sz="3600" dirty="0"/>
              <a:t> </a:t>
            </a:r>
            <a:r>
              <a:rPr lang="en-US" sz="3600" b="1" dirty="0"/>
              <a:t>Appendix</a:t>
            </a:r>
          </a:p>
        </p:txBody>
      </p:sp>
      <p:sp>
        <p:nvSpPr>
          <p:cNvPr id="3" name="Text Placeholder 2">
            <a:extLst>
              <a:ext uri="{FF2B5EF4-FFF2-40B4-BE49-F238E27FC236}">
                <a16:creationId xmlns:a16="http://schemas.microsoft.com/office/drawing/2014/main" id="{13D6344A-E86B-999A-699B-7A3B201D943A}"/>
              </a:ext>
            </a:extLst>
          </p:cNvPr>
          <p:cNvSpPr>
            <a:spLocks noGrp="1"/>
          </p:cNvSpPr>
          <p:nvPr>
            <p:ph type="body" idx="1"/>
          </p:nvPr>
        </p:nvSpPr>
        <p:spPr>
          <a:xfrm>
            <a:off x="472190" y="876925"/>
            <a:ext cx="8671810" cy="4266525"/>
          </a:xfrm>
        </p:spPr>
        <p:txBody>
          <a:bodyPr/>
          <a:lstStyle/>
          <a:p>
            <a:pPr marL="990600" lvl="1" indent="-457200">
              <a:lnSpc>
                <a:spcPct val="200000"/>
              </a:lnSpc>
              <a:buFont typeface="+mj-lt"/>
              <a:buAutoNum type="arabicPeriod"/>
            </a:pPr>
            <a:r>
              <a:rPr lang="en-US" dirty="0"/>
              <a:t>Presentation Model</a:t>
            </a:r>
          </a:p>
          <a:p>
            <a:pPr marL="1504950" lvl="2" indent="-514350">
              <a:lnSpc>
                <a:spcPct val="200000"/>
              </a:lnSpc>
              <a:buFont typeface="+mj-lt"/>
              <a:buAutoNum type="romanUcPeriod"/>
            </a:pPr>
            <a:r>
              <a:rPr lang="en-US" dirty="0"/>
              <a:t>Why Shipment Issues?</a:t>
            </a:r>
          </a:p>
          <a:p>
            <a:pPr marL="1504950" lvl="2" indent="-514350">
              <a:lnSpc>
                <a:spcPct val="150000"/>
              </a:lnSpc>
              <a:buFont typeface="+mj-lt"/>
              <a:buAutoNum type="romanUcPeriod"/>
            </a:pPr>
            <a:r>
              <a:rPr lang="en-US" dirty="0"/>
              <a:t>Why Classification Tree?</a:t>
            </a:r>
          </a:p>
          <a:p>
            <a:pPr marL="1504950" lvl="2" indent="-514350">
              <a:lnSpc>
                <a:spcPct val="150000"/>
              </a:lnSpc>
              <a:buFont typeface="+mj-lt"/>
              <a:buAutoNum type="romanUcPeriod"/>
            </a:pPr>
            <a:r>
              <a:rPr lang="en-US" dirty="0"/>
              <a:t>Methodology Detail, Key Ratios, &amp; Current Limitations</a:t>
            </a:r>
          </a:p>
          <a:p>
            <a:pPr marL="1047750" lvl="1" indent="-514350">
              <a:lnSpc>
                <a:spcPct val="200000"/>
              </a:lnSpc>
              <a:buFont typeface="+mj-lt"/>
              <a:buAutoNum type="arabicPeriod"/>
            </a:pPr>
            <a:r>
              <a:rPr lang="en-US" dirty="0"/>
              <a:t>Envisioned Theoretical Model</a:t>
            </a:r>
          </a:p>
          <a:p>
            <a:pPr marL="1504950" lvl="2" indent="-514350">
              <a:buFont typeface="+mj-lt"/>
              <a:buAutoNum type="romanUcPeriod"/>
            </a:pPr>
            <a:endParaRPr lang="en-US" dirty="0"/>
          </a:p>
        </p:txBody>
      </p:sp>
      <p:sp>
        <p:nvSpPr>
          <p:cNvPr id="4" name="Slide Number Placeholder 3">
            <a:extLst>
              <a:ext uri="{FF2B5EF4-FFF2-40B4-BE49-F238E27FC236}">
                <a16:creationId xmlns:a16="http://schemas.microsoft.com/office/drawing/2014/main" id="{0B8C137B-457F-3CAE-8EFC-F60CC4B536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478581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697043" y="1991850"/>
            <a:ext cx="8312045"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1.1     </a:t>
            </a:r>
            <a:br>
              <a:rPr lang="en" dirty="0">
                <a:solidFill>
                  <a:schemeClr val="tx1"/>
                </a:solidFill>
              </a:rPr>
            </a:br>
            <a:r>
              <a:rPr lang="en" dirty="0">
                <a:solidFill>
                  <a:schemeClr val="tx1"/>
                </a:solidFill>
              </a:rPr>
              <a:t>Presentation Model: </a:t>
            </a:r>
            <a:br>
              <a:rPr lang="en" b="0" dirty="0">
                <a:solidFill>
                  <a:schemeClr val="tx1"/>
                </a:solidFill>
              </a:rPr>
            </a:br>
            <a:r>
              <a:rPr lang="en" b="0" dirty="0">
                <a:solidFill>
                  <a:schemeClr val="tx1"/>
                </a:solidFill>
              </a:rPr>
              <a:t>Why Prioritize Shipment Issues?</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561710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chemeClr val="accent2"/>
                </a:solidFill>
              </a:rPr>
              <a:t>Why Prioritize </a:t>
            </a:r>
            <a:r>
              <a:rPr lang="en-US" sz="3200" b="1" dirty="0">
                <a:solidFill>
                  <a:schemeClr val="accent2"/>
                </a:solidFill>
              </a:rPr>
              <a:t>Shipment Issues?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2" y="764164"/>
            <a:ext cx="4572001" cy="445241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0070C0"/>
                </a:solidFill>
              </a:rPr>
              <a:t>Reasoning</a:t>
            </a:r>
          </a:p>
          <a:p>
            <a:pPr marL="285750" indent="-285750"/>
            <a:r>
              <a:rPr lang="en-US" sz="1200" dirty="0">
                <a:solidFill>
                  <a:schemeClr val="tx1"/>
                </a:solidFill>
              </a:rPr>
              <a:t>Outside of </a:t>
            </a:r>
            <a:r>
              <a:rPr lang="en-US" sz="1200" b="1" dirty="0">
                <a:solidFill>
                  <a:schemeClr val="tx1"/>
                </a:solidFill>
              </a:rPr>
              <a:t>(Total) Shipment Issues</a:t>
            </a:r>
            <a:r>
              <a:rPr lang="en-US" sz="1200" dirty="0">
                <a:solidFill>
                  <a:schemeClr val="tx1"/>
                </a:solidFill>
              </a:rPr>
              <a:t>, the next most frequent </a:t>
            </a:r>
            <a:r>
              <a:rPr lang="en-US" sz="1200" i="1" dirty="0">
                <a:solidFill>
                  <a:schemeClr val="tx1"/>
                </a:solidFill>
              </a:rPr>
              <a:t>sales issue</a:t>
            </a:r>
            <a:r>
              <a:rPr lang="en-US" sz="1200" dirty="0">
                <a:solidFill>
                  <a:schemeClr val="tx1"/>
                </a:solidFill>
              </a:rPr>
              <a:t>, </a:t>
            </a:r>
            <a:r>
              <a:rPr lang="en-US" sz="1200" b="1" dirty="0">
                <a:solidFill>
                  <a:schemeClr val="tx1"/>
                </a:solidFill>
              </a:rPr>
              <a:t>random discount, </a:t>
            </a:r>
            <a:r>
              <a:rPr lang="en-US" sz="1200" dirty="0">
                <a:solidFill>
                  <a:schemeClr val="tx1"/>
                </a:solidFill>
              </a:rPr>
              <a:t>cumulatively arose in conjunction with 21.15% of SS’ sales in 2014. </a:t>
            </a:r>
          </a:p>
          <a:p>
            <a:pPr marL="742950" lvl="1" indent="-285750"/>
            <a:r>
              <a:rPr lang="en-US" sz="1200" dirty="0">
                <a:solidFill>
                  <a:schemeClr val="tx1"/>
                </a:solidFill>
              </a:rPr>
              <a:t>On aggregate, this amounts to less than half of the total percentage of </a:t>
            </a:r>
            <a:r>
              <a:rPr lang="en-US" sz="1200" b="1" u="sng" dirty="0">
                <a:solidFill>
                  <a:schemeClr val="accent2">
                    <a:lumMod val="75000"/>
                  </a:schemeClr>
                </a:solidFill>
              </a:rPr>
              <a:t>Total Shipment Issue </a:t>
            </a:r>
            <a:r>
              <a:rPr lang="en-US" sz="1200" dirty="0">
                <a:solidFill>
                  <a:schemeClr val="tx1"/>
                </a:solidFill>
              </a:rPr>
              <a:t>occurrences.</a:t>
            </a:r>
          </a:p>
          <a:p>
            <a:pPr marL="285750" indent="-285750"/>
            <a:r>
              <a:rPr lang="en-US" sz="1200" dirty="0">
                <a:solidFill>
                  <a:schemeClr val="tx1"/>
                </a:solidFill>
              </a:rPr>
              <a:t>Every other recognized </a:t>
            </a:r>
            <a:r>
              <a:rPr lang="en-US" sz="1200" b="1" i="1" dirty="0">
                <a:solidFill>
                  <a:schemeClr val="tx1"/>
                </a:solidFill>
              </a:rPr>
              <a:t>sales issue </a:t>
            </a:r>
            <a:r>
              <a:rPr lang="en-US" sz="1200" dirty="0">
                <a:solidFill>
                  <a:schemeClr val="tx1"/>
                </a:solidFill>
              </a:rPr>
              <a:t>makes up a small ratio of SS’ total sales transactions.</a:t>
            </a:r>
          </a:p>
          <a:p>
            <a:pPr marL="285750" indent="-285750"/>
            <a:r>
              <a:rPr lang="en-US" sz="1200" b="1" dirty="0">
                <a:solidFill>
                  <a:schemeClr val="tx1"/>
                </a:solidFill>
              </a:rPr>
              <a:t>Defects, </a:t>
            </a:r>
            <a:r>
              <a:rPr lang="en-US" sz="1200" dirty="0">
                <a:solidFill>
                  <a:schemeClr val="tx1"/>
                </a:solidFill>
              </a:rPr>
              <a:t>can be resolved by enhancing customer relationships; moreover, these issues arose in only roughly  7% of sales.</a:t>
            </a:r>
          </a:p>
          <a:p>
            <a:pPr marL="285750" indent="-285750"/>
            <a:r>
              <a:rPr lang="en-US" sz="1200" b="1" dirty="0">
                <a:solidFill>
                  <a:schemeClr val="tx1"/>
                </a:solidFill>
              </a:rPr>
              <a:t> Random discounts </a:t>
            </a:r>
            <a:r>
              <a:rPr lang="en-US" sz="1200" dirty="0">
                <a:solidFill>
                  <a:schemeClr val="tx1"/>
                </a:solidFill>
              </a:rPr>
              <a:t>can be easily resolved by understanding that overzealous issuance of discounts to customer orders is not a good business strategy, especially considering profit margins.</a:t>
            </a:r>
            <a:r>
              <a:rPr lang="en-US" sz="1200" b="1" dirty="0">
                <a:solidFill>
                  <a:schemeClr val="tx1"/>
                </a:solidFill>
              </a:rPr>
              <a:t> </a:t>
            </a:r>
          </a:p>
          <a:p>
            <a:pPr marL="285750" indent="-285750"/>
            <a:r>
              <a:rPr lang="en-US" sz="1200" dirty="0">
                <a:solidFill>
                  <a:schemeClr val="tx1"/>
                </a:solidFill>
              </a:rPr>
              <a:t>Obtaining the data to understand ‘</a:t>
            </a:r>
            <a:r>
              <a:rPr lang="en-US" sz="1200" b="1" u="sng" dirty="0">
                <a:solidFill>
                  <a:srgbClr val="0070C0"/>
                </a:solidFill>
              </a:rPr>
              <a:t>Shipment Issues</a:t>
            </a:r>
            <a:r>
              <a:rPr lang="en-US" sz="1200" dirty="0">
                <a:solidFill>
                  <a:schemeClr val="tx1"/>
                </a:solidFill>
              </a:rPr>
              <a:t>’, by following the leads provided by the CART model, should naturally lead to understanding most of what is causing </a:t>
            </a:r>
            <a:r>
              <a:rPr lang="en-US" sz="1200" b="1" dirty="0">
                <a:solidFill>
                  <a:schemeClr val="tx1"/>
                </a:solidFill>
              </a:rPr>
              <a:t>COGS</a:t>
            </a:r>
            <a:r>
              <a:rPr lang="en-US" sz="1200" dirty="0">
                <a:solidFill>
                  <a:schemeClr val="tx1"/>
                </a:solidFill>
              </a:rPr>
              <a:t> issues to arise</a:t>
            </a:r>
            <a:r>
              <a:rPr lang="en-US" sz="1200" dirty="0">
                <a:solidFill>
                  <a:srgbClr val="0070C0"/>
                </a:solidFill>
              </a:rPr>
              <a:t>.</a:t>
            </a:r>
          </a:p>
          <a:p>
            <a:pPr marL="285750" indent="-285750"/>
            <a:endParaRPr lang="en-US" sz="1400" b="1" dirty="0">
              <a:solidFill>
                <a:srgbClr val="FF0000"/>
              </a:solidFill>
            </a:endParaRPr>
          </a:p>
          <a:p>
            <a:pPr marL="285750" indent="-285750"/>
            <a:endParaRPr lang="en-US" sz="14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AD973A9F-A1AF-4363-C1E2-4C0F752D3D76}"/>
              </a:ext>
            </a:extLst>
          </p:cNvPr>
          <p:cNvPicPr>
            <a:picLocks noChangeAspect="1"/>
          </p:cNvPicPr>
          <p:nvPr/>
        </p:nvPicPr>
        <p:blipFill>
          <a:blip r:embed="rId4"/>
          <a:stretch>
            <a:fillRect/>
          </a:stretch>
        </p:blipFill>
        <p:spPr>
          <a:xfrm>
            <a:off x="4945621" y="959866"/>
            <a:ext cx="4007463" cy="377408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33110D-5656-530F-DE56-F7AE01274EE4}"/>
                  </a:ext>
                </a:extLst>
              </p14:cNvPr>
              <p14:cNvContentPartPr/>
              <p14:nvPr/>
            </p14:nvContentPartPr>
            <p14:xfrm>
              <a:off x="4990202" y="2592059"/>
              <a:ext cx="3989160" cy="2138040"/>
            </p14:xfrm>
          </p:contentPart>
        </mc:Choice>
        <mc:Fallback xmlns="">
          <p:pic>
            <p:nvPicPr>
              <p:cNvPr id="9" name="Ink 8">
                <a:extLst>
                  <a:ext uri="{FF2B5EF4-FFF2-40B4-BE49-F238E27FC236}">
                    <a16:creationId xmlns:a16="http://schemas.microsoft.com/office/drawing/2014/main" id="{3233110D-5656-530F-DE56-F7AE01274EE4}"/>
                  </a:ext>
                </a:extLst>
              </p:cNvPr>
              <p:cNvPicPr/>
              <p:nvPr/>
            </p:nvPicPr>
            <p:blipFill>
              <a:blip r:embed="rId6"/>
              <a:stretch>
                <a:fillRect/>
              </a:stretch>
            </p:blipFill>
            <p:spPr>
              <a:xfrm>
                <a:off x="4981202" y="2583057"/>
                <a:ext cx="4006800" cy="21556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8F08961-E1D4-EF5A-6DEA-1CBEFDA19439}"/>
                  </a:ext>
                </a:extLst>
              </p14:cNvPr>
              <p14:cNvContentPartPr/>
              <p14:nvPr/>
            </p14:nvContentPartPr>
            <p14:xfrm>
              <a:off x="749402" y="1626179"/>
              <a:ext cx="360" cy="360"/>
            </p14:xfrm>
          </p:contentPart>
        </mc:Choice>
        <mc:Fallback xmlns="">
          <p:pic>
            <p:nvPicPr>
              <p:cNvPr id="10" name="Ink 9">
                <a:extLst>
                  <a:ext uri="{FF2B5EF4-FFF2-40B4-BE49-F238E27FC236}">
                    <a16:creationId xmlns:a16="http://schemas.microsoft.com/office/drawing/2014/main" id="{18F08961-E1D4-EF5A-6DEA-1CBEFDA19439}"/>
                  </a:ext>
                </a:extLst>
              </p:cNvPr>
              <p:cNvPicPr/>
              <p:nvPr/>
            </p:nvPicPr>
            <p:blipFill>
              <a:blip r:embed="rId8"/>
              <a:stretch>
                <a:fillRect/>
              </a:stretch>
            </p:blipFill>
            <p:spPr>
              <a:xfrm>
                <a:off x="740402" y="1617179"/>
                <a:ext cx="18000" cy="18000"/>
              </a:xfrm>
              <a:prstGeom prst="rect">
                <a:avLst/>
              </a:prstGeom>
            </p:spPr>
          </p:pic>
        </mc:Fallback>
      </mc:AlternateContent>
    </p:spTree>
    <p:extLst>
      <p:ext uri="{BB962C8B-B14F-4D97-AF65-F5344CB8AC3E}">
        <p14:creationId xmlns:p14="http://schemas.microsoft.com/office/powerpoint/2010/main" val="3613585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697043" y="1991850"/>
            <a:ext cx="8312045"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1.2 </a:t>
            </a:r>
            <a:br>
              <a:rPr lang="en" dirty="0">
                <a:solidFill>
                  <a:schemeClr val="tx1"/>
                </a:solidFill>
              </a:rPr>
            </a:br>
            <a:r>
              <a:rPr lang="en" dirty="0">
                <a:solidFill>
                  <a:schemeClr val="tx1"/>
                </a:solidFill>
              </a:rPr>
              <a:t>Presentation Model: </a:t>
            </a:r>
            <a:br>
              <a:rPr lang="en" b="0" dirty="0">
                <a:solidFill>
                  <a:schemeClr val="tx1"/>
                </a:solidFill>
              </a:rPr>
            </a:br>
            <a:r>
              <a:rPr lang="en" b="0" dirty="0">
                <a:solidFill>
                  <a:schemeClr val="tx1"/>
                </a:solidFill>
              </a:rPr>
              <a:t>Why Classification Tree?</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1050949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Classification Model Selection</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906780"/>
            <a:ext cx="9143999" cy="423672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indent="0">
              <a:buNone/>
            </a:pPr>
            <a:r>
              <a:rPr lang="en-US" sz="1200" b="1" i="1" dirty="0"/>
              <a:t>Why a </a:t>
            </a:r>
            <a:r>
              <a:rPr lang="en-US" sz="1200" b="1" i="1" u="sng" dirty="0"/>
              <a:t>Classification Tree </a:t>
            </a:r>
            <a:r>
              <a:rPr lang="en-US" sz="1200" b="1" i="1" dirty="0"/>
              <a:t>was determined to be the appropriate Machine Learning algorithm to remedy the ‘Shipment Issue’ in sales</a:t>
            </a:r>
          </a:p>
          <a:p>
            <a:pPr marL="171450" indent="-171450"/>
            <a:r>
              <a:rPr lang="en-US" sz="1200" b="1" dirty="0"/>
              <a:t>Scope of model is too complex for an alternative supervised learning algorithm, especially in the long haul.</a:t>
            </a:r>
          </a:p>
          <a:p>
            <a:pPr marL="628650" lvl="1" indent="-171450"/>
            <a:r>
              <a:rPr lang="en-US" sz="1200" b="1" dirty="0"/>
              <a:t>More variables = increased likelihood that model will overfit and prove unreliable</a:t>
            </a:r>
          </a:p>
          <a:p>
            <a:pPr marL="628650" lvl="1" indent="-171450"/>
            <a:endParaRPr lang="en-US" sz="1200" b="1" dirty="0"/>
          </a:p>
          <a:p>
            <a:pPr marL="171450" indent="-171450"/>
            <a:r>
              <a:rPr lang="en-US" sz="1200" b="1" dirty="0"/>
              <a:t>To pinpoint and characterize exactly what is causing ‘Shipment Issues’ to occur, a binary classification model is undoubtedly optimal.</a:t>
            </a:r>
          </a:p>
          <a:p>
            <a:pPr marL="171450" indent="-171450"/>
            <a:endParaRPr lang="en-US" sz="1200" b="1" dirty="0"/>
          </a:p>
          <a:p>
            <a:pPr marL="171450" indent="-171450"/>
            <a:r>
              <a:rPr lang="en-US" sz="1200" b="1" dirty="0"/>
              <a:t>Most efficient model to implement with a Data Mart, without worry of overfitting causing model to lose usefulness.</a:t>
            </a:r>
          </a:p>
          <a:p>
            <a:pPr marL="171450" indent="-171450"/>
            <a:endParaRPr lang="en-US" sz="1200" b="1" dirty="0"/>
          </a:p>
          <a:p>
            <a:pPr marL="171450" indent="-171450"/>
            <a:r>
              <a:rPr lang="en-US" sz="1200" b="1" dirty="0"/>
              <a:t>Can be built upon and fine-tuned as needed, without much coding effort.</a:t>
            </a:r>
          </a:p>
          <a:p>
            <a:pPr marL="171450" indent="-171450"/>
            <a:endParaRPr lang="en-US" sz="1200" b="1" dirty="0"/>
          </a:p>
          <a:p>
            <a:pPr marL="171450" indent="-171450"/>
            <a:r>
              <a:rPr lang="en-US" sz="1200" b="1" dirty="0"/>
              <a:t>Easy to comprehend visually. Visual classification and splitting methodology</a:t>
            </a:r>
          </a:p>
          <a:p>
            <a:pPr marL="0" indent="0">
              <a:buNone/>
            </a:pPr>
            <a:r>
              <a:rPr lang="en-US" sz="1200" b="1" dirty="0"/>
              <a:t>       crucial for understanding the issue at a deeper level.</a:t>
            </a:r>
          </a:p>
          <a:p>
            <a:pPr marL="171450" indent="-171450"/>
            <a:endParaRPr lang="en-US" sz="1200" b="1" dirty="0"/>
          </a:p>
          <a:p>
            <a:pPr marL="171450" indent="-171450"/>
            <a:r>
              <a:rPr lang="en-US" sz="1200" b="1" dirty="0"/>
              <a:t>Predictive efficiency easily understood.</a:t>
            </a:r>
          </a:p>
          <a:p>
            <a:pPr marL="171450" indent="-171450"/>
            <a:endParaRPr lang="en-US" sz="1200" dirty="0"/>
          </a:p>
          <a:p>
            <a:pPr marL="171450" indent="-171450"/>
            <a:endParaRPr lang="en-US" sz="12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diagram of evaluation&#10;&#10;Description automatically generated">
            <a:extLst>
              <a:ext uri="{FF2B5EF4-FFF2-40B4-BE49-F238E27FC236}">
                <a16:creationId xmlns:a16="http://schemas.microsoft.com/office/drawing/2014/main" id="{C13B60A1-E302-F2B1-B859-D43229FE4618}"/>
              </a:ext>
            </a:extLst>
          </p:cNvPr>
          <p:cNvPicPr>
            <a:picLocks noChangeAspect="1"/>
          </p:cNvPicPr>
          <p:nvPr/>
        </p:nvPicPr>
        <p:blipFill>
          <a:blip r:embed="rId4"/>
          <a:stretch>
            <a:fillRect/>
          </a:stretch>
        </p:blipFill>
        <p:spPr>
          <a:xfrm>
            <a:off x="5556619" y="2923420"/>
            <a:ext cx="2656850" cy="2023231"/>
          </a:xfrm>
          <a:prstGeom prst="rect">
            <a:avLst/>
          </a:prstGeom>
        </p:spPr>
      </p:pic>
    </p:spTree>
    <p:extLst>
      <p:ext uri="{BB962C8B-B14F-4D97-AF65-F5344CB8AC3E}">
        <p14:creationId xmlns:p14="http://schemas.microsoft.com/office/powerpoint/2010/main" val="3479516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697043" y="2456546"/>
            <a:ext cx="8312045"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1.3 </a:t>
            </a:r>
            <a:br>
              <a:rPr lang="en" dirty="0">
                <a:solidFill>
                  <a:schemeClr val="tx1"/>
                </a:solidFill>
              </a:rPr>
            </a:br>
            <a:r>
              <a:rPr lang="en" dirty="0">
                <a:solidFill>
                  <a:schemeClr val="tx1"/>
                </a:solidFill>
              </a:rPr>
              <a:t>Presentation Model: </a:t>
            </a:r>
            <a:br>
              <a:rPr lang="en" b="0" dirty="0">
                <a:solidFill>
                  <a:schemeClr val="tx1"/>
                </a:solidFill>
              </a:rPr>
            </a:br>
            <a:r>
              <a:rPr lang="en" b="0" dirty="0">
                <a:solidFill>
                  <a:schemeClr val="tx1"/>
                </a:solidFill>
              </a:rPr>
              <a:t>Efficiency, Methodology Detail &amp; Key Ratios</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277248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1055" y="382082"/>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Prominence of Discounts in Sales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627620"/>
            <a:ext cx="9144000" cy="151583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0000"/>
                </a:solidFill>
              </a:rPr>
              <a:t>Business Issue for </a:t>
            </a:r>
            <a:r>
              <a:rPr lang="en-US" b="1" dirty="0" err="1">
                <a:solidFill>
                  <a:srgbClr val="FF0000"/>
                </a:solidFill>
              </a:rPr>
              <a:t>SuperSuppliers</a:t>
            </a:r>
            <a:r>
              <a:rPr lang="en-US" b="1" dirty="0">
                <a:solidFill>
                  <a:srgbClr val="FF0000"/>
                </a:solidFill>
              </a:rPr>
              <a:t>’</a:t>
            </a:r>
            <a:endParaRPr lang="en-US" sz="1400" b="1" dirty="0">
              <a:solidFill>
                <a:srgbClr val="FF0000"/>
              </a:solidFill>
            </a:endParaRPr>
          </a:p>
          <a:p>
            <a:pPr marL="285750" indent="-285750"/>
            <a:r>
              <a:rPr lang="en-US" dirty="0">
                <a:solidFill>
                  <a:srgbClr val="002060"/>
                </a:solidFill>
              </a:rPr>
              <a:t>Profitable sales are currently being hard capped by an over issuance of discounts being applied to each customer order.</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of a number of numbers&#10;&#10;Description automatically generated with medium confidence">
            <a:extLst>
              <a:ext uri="{FF2B5EF4-FFF2-40B4-BE49-F238E27FC236}">
                <a16:creationId xmlns:a16="http://schemas.microsoft.com/office/drawing/2014/main" id="{EBA90829-A6E3-7676-ACC0-EE3295AB9C52}"/>
              </a:ext>
            </a:extLst>
          </p:cNvPr>
          <p:cNvPicPr>
            <a:picLocks noChangeAspect="1"/>
          </p:cNvPicPr>
          <p:nvPr/>
        </p:nvPicPr>
        <p:blipFill>
          <a:blip r:embed="rId4"/>
          <a:stretch>
            <a:fillRect/>
          </a:stretch>
        </p:blipFill>
        <p:spPr>
          <a:xfrm>
            <a:off x="0" y="1424892"/>
            <a:ext cx="9144000" cy="1862518"/>
          </a:xfrm>
          <a:prstGeom prst="rect">
            <a:avLst/>
          </a:prstGeom>
        </p:spPr>
      </p:pic>
    </p:spTree>
    <p:extLst>
      <p:ext uri="{BB962C8B-B14F-4D97-AF65-F5344CB8AC3E}">
        <p14:creationId xmlns:p14="http://schemas.microsoft.com/office/powerpoint/2010/main" val="2360177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chemeClr val="accent2"/>
                </a:solidFill>
              </a:rPr>
              <a:t>The Model: </a:t>
            </a:r>
            <a:r>
              <a:rPr lang="en" sz="3200" dirty="0">
                <a:solidFill>
                  <a:schemeClr val="accent2"/>
                </a:solidFill>
              </a:rPr>
              <a:t>Classification Tree</a:t>
            </a:r>
            <a:r>
              <a:rPr lang="en" sz="3200" b="1" dirty="0">
                <a:solidFill>
                  <a:schemeClr val="accent2"/>
                </a:solidFill>
              </a:rPr>
              <a:t> </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71055" y="3395319"/>
            <a:ext cx="9144000" cy="174818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computer screen shot of a network&#10;&#10;Description automatically generated">
            <a:extLst>
              <a:ext uri="{FF2B5EF4-FFF2-40B4-BE49-F238E27FC236}">
                <a16:creationId xmlns:a16="http://schemas.microsoft.com/office/drawing/2014/main" id="{0731824D-8C97-D982-279F-B5419F758B02}"/>
              </a:ext>
            </a:extLst>
          </p:cNvPr>
          <p:cNvPicPr>
            <a:picLocks noChangeAspect="1"/>
          </p:cNvPicPr>
          <p:nvPr/>
        </p:nvPicPr>
        <p:blipFill>
          <a:blip r:embed="rId4"/>
          <a:stretch>
            <a:fillRect/>
          </a:stretch>
        </p:blipFill>
        <p:spPr>
          <a:xfrm>
            <a:off x="497197" y="632075"/>
            <a:ext cx="4879298" cy="2895286"/>
          </a:xfrm>
          <a:prstGeom prst="rect">
            <a:avLst/>
          </a:prstGeom>
        </p:spPr>
      </p:pic>
      <p:pic>
        <p:nvPicPr>
          <p:cNvPr id="6" name="Picture 5" descr="A diagram of a network&#10;&#10;Description automatically generated with medium confidence">
            <a:extLst>
              <a:ext uri="{FF2B5EF4-FFF2-40B4-BE49-F238E27FC236}">
                <a16:creationId xmlns:a16="http://schemas.microsoft.com/office/drawing/2014/main" id="{08C5ABEA-6369-09CB-D311-8F3B49E4C6AA}"/>
              </a:ext>
            </a:extLst>
          </p:cNvPr>
          <p:cNvPicPr>
            <a:picLocks noChangeAspect="1"/>
          </p:cNvPicPr>
          <p:nvPr/>
        </p:nvPicPr>
        <p:blipFill>
          <a:blip r:embed="rId5"/>
          <a:stretch>
            <a:fillRect/>
          </a:stretch>
        </p:blipFill>
        <p:spPr>
          <a:xfrm>
            <a:off x="0" y="3210378"/>
            <a:ext cx="5681272" cy="1625915"/>
          </a:xfrm>
          <a:prstGeom prst="rect">
            <a:avLst/>
          </a:prstGeom>
        </p:spPr>
      </p:pic>
      <p:sp>
        <p:nvSpPr>
          <p:cNvPr id="7" name="Google Shape;288;p31">
            <a:extLst>
              <a:ext uri="{FF2B5EF4-FFF2-40B4-BE49-F238E27FC236}">
                <a16:creationId xmlns:a16="http://schemas.microsoft.com/office/drawing/2014/main" id="{2CDB316C-80B2-88CB-5BF7-5A32349BE36E}"/>
              </a:ext>
            </a:extLst>
          </p:cNvPr>
          <p:cNvSpPr txBox="1">
            <a:spLocks/>
          </p:cNvSpPr>
          <p:nvPr/>
        </p:nvSpPr>
        <p:spPr>
          <a:xfrm>
            <a:off x="5610217" y="702600"/>
            <a:ext cx="3533783" cy="444085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b="1" dirty="0"/>
              <a:t>Detail on Design &amp; Efficiency</a:t>
            </a:r>
          </a:p>
          <a:p>
            <a:pPr marL="285750" indent="-285750"/>
            <a:r>
              <a:rPr lang="en-US" sz="1200" b="1" dirty="0"/>
              <a:t>Model trained on, cumulatively, 7995 transactions.</a:t>
            </a:r>
          </a:p>
          <a:p>
            <a:pPr marL="742950" lvl="1" indent="-285750"/>
            <a:r>
              <a:rPr lang="en-US" sz="1200" b="1" dirty="0"/>
              <a:t>4350 with no issue in shipment</a:t>
            </a:r>
          </a:p>
          <a:p>
            <a:pPr marL="742950" lvl="1" indent="-285750"/>
            <a:r>
              <a:rPr lang="en-US" sz="1200" b="1" dirty="0"/>
              <a:t>3645 with issue in shipment</a:t>
            </a:r>
          </a:p>
          <a:p>
            <a:pPr marL="285750" indent="-285750"/>
            <a:r>
              <a:rPr lang="en-US" sz="1200" b="1" dirty="0"/>
              <a:t>80% of data used to train model -&gt; accurately predicted 63.23% of the training data.</a:t>
            </a:r>
          </a:p>
          <a:p>
            <a:pPr marL="285750" indent="-285750"/>
            <a:r>
              <a:rPr lang="en-US" sz="1200" b="1" dirty="0">
                <a:solidFill>
                  <a:srgbClr val="FF0000"/>
                </a:solidFill>
              </a:rPr>
              <a:t>During testing, model was able to predict appropriately for 63.28% of the data.</a:t>
            </a:r>
          </a:p>
          <a:p>
            <a:pPr marL="742950" lvl="1" indent="-285750"/>
            <a:r>
              <a:rPr lang="en-US" sz="1200" b="1" dirty="0">
                <a:solidFill>
                  <a:srgbClr val="002060"/>
                </a:solidFill>
              </a:rPr>
              <a:t>Predictive capabilities improve, definitively, as it learns </a:t>
            </a:r>
          </a:p>
          <a:p>
            <a:pPr marL="742950" lvl="1" indent="-285750"/>
            <a:r>
              <a:rPr lang="en-US" sz="1200" b="1" dirty="0">
                <a:solidFill>
                  <a:srgbClr val="002060"/>
                </a:solidFill>
              </a:rPr>
              <a:t>More transactions -&gt; more accuracy</a:t>
            </a:r>
          </a:p>
          <a:p>
            <a:pPr marL="742950" lvl="1" indent="-285750"/>
            <a:r>
              <a:rPr lang="en-US" sz="1200" b="1" dirty="0">
                <a:solidFill>
                  <a:srgbClr val="FF0000"/>
                </a:solidFill>
              </a:rPr>
              <a:t>It’s important to remember that a large portion of the ‘no issue in shipment’ observations had other issues in sales</a:t>
            </a:r>
            <a:r>
              <a:rPr lang="en-US" sz="1200" b="1" dirty="0">
                <a:solidFill>
                  <a:srgbClr val="0070C0"/>
                </a:solidFill>
              </a:rPr>
              <a:t>. </a:t>
            </a:r>
            <a:r>
              <a:rPr lang="en-US" sz="1200" b="1" dirty="0">
                <a:solidFill>
                  <a:srgbClr val="002060"/>
                </a:solidFill>
              </a:rPr>
              <a:t>The fact the model is able to discern &amp; predict a good deal above </a:t>
            </a:r>
            <a:r>
              <a:rPr lang="en-US" sz="1200" b="1" i="1" dirty="0">
                <a:solidFill>
                  <a:srgbClr val="002060"/>
                </a:solidFill>
              </a:rPr>
              <a:t>random guessing</a:t>
            </a:r>
            <a:r>
              <a:rPr lang="en-US" sz="1200" b="1" dirty="0">
                <a:solidFill>
                  <a:srgbClr val="002060"/>
                </a:solidFill>
              </a:rPr>
              <a:t>, whilst differentiating these other sales issues </a:t>
            </a:r>
            <a:r>
              <a:rPr lang="en-US" sz="1200" b="1" i="1" dirty="0">
                <a:solidFill>
                  <a:srgbClr val="002060"/>
                </a:solidFill>
              </a:rPr>
              <a:t>and </a:t>
            </a:r>
            <a:r>
              <a:rPr lang="en-US" sz="1200" b="1" dirty="0">
                <a:solidFill>
                  <a:srgbClr val="002060"/>
                </a:solidFill>
              </a:rPr>
              <a:t>being trained with limited data, is applaudable and supports its usefulness going forward.</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7998092-93DA-8D89-3A02-E88F7641BF88}"/>
                  </a:ext>
                </a:extLst>
              </p14:cNvPr>
              <p14:cNvContentPartPr/>
              <p14:nvPr/>
            </p14:nvContentPartPr>
            <p14:xfrm>
              <a:off x="7121767" y="1685441"/>
              <a:ext cx="1421280" cy="29880"/>
            </p14:xfrm>
          </p:contentPart>
        </mc:Choice>
        <mc:Fallback xmlns="">
          <p:pic>
            <p:nvPicPr>
              <p:cNvPr id="9" name="Ink 8">
                <a:extLst>
                  <a:ext uri="{FF2B5EF4-FFF2-40B4-BE49-F238E27FC236}">
                    <a16:creationId xmlns:a16="http://schemas.microsoft.com/office/drawing/2014/main" id="{F7998092-93DA-8D89-3A02-E88F7641BF88}"/>
                  </a:ext>
                </a:extLst>
              </p:cNvPr>
              <p:cNvPicPr/>
              <p:nvPr/>
            </p:nvPicPr>
            <p:blipFill>
              <a:blip r:embed="rId7"/>
              <a:stretch>
                <a:fillRect/>
              </a:stretch>
            </p:blipFill>
            <p:spPr>
              <a:xfrm>
                <a:off x="7113127" y="1676801"/>
                <a:ext cx="1438920" cy="47520"/>
              </a:xfrm>
              <a:prstGeom prst="rect">
                <a:avLst/>
              </a:prstGeom>
            </p:spPr>
          </p:pic>
        </mc:Fallback>
      </mc:AlternateContent>
    </p:spTree>
    <p:extLst>
      <p:ext uri="{BB962C8B-B14F-4D97-AF65-F5344CB8AC3E}">
        <p14:creationId xmlns:p14="http://schemas.microsoft.com/office/powerpoint/2010/main" val="2636985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chemeClr val="accent2"/>
                </a:solidFill>
              </a:rPr>
              <a:t>Analysis of Splitting Methodology</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71055" y="3395319"/>
            <a:ext cx="9144000" cy="174818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computer screen shot of a network&#10;&#10;Description automatically generated">
            <a:extLst>
              <a:ext uri="{FF2B5EF4-FFF2-40B4-BE49-F238E27FC236}">
                <a16:creationId xmlns:a16="http://schemas.microsoft.com/office/drawing/2014/main" id="{0731824D-8C97-D982-279F-B5419F758B02}"/>
              </a:ext>
            </a:extLst>
          </p:cNvPr>
          <p:cNvPicPr>
            <a:picLocks noChangeAspect="1"/>
          </p:cNvPicPr>
          <p:nvPr/>
        </p:nvPicPr>
        <p:blipFill>
          <a:blip r:embed="rId4"/>
          <a:stretch>
            <a:fillRect/>
          </a:stretch>
        </p:blipFill>
        <p:spPr>
          <a:xfrm>
            <a:off x="497197" y="632075"/>
            <a:ext cx="4879298" cy="2895286"/>
          </a:xfrm>
          <a:prstGeom prst="rect">
            <a:avLst/>
          </a:prstGeom>
        </p:spPr>
      </p:pic>
      <p:pic>
        <p:nvPicPr>
          <p:cNvPr id="6" name="Picture 5" descr="A diagram of a network&#10;&#10;Description automatically generated with medium confidence">
            <a:extLst>
              <a:ext uri="{FF2B5EF4-FFF2-40B4-BE49-F238E27FC236}">
                <a16:creationId xmlns:a16="http://schemas.microsoft.com/office/drawing/2014/main" id="{08C5ABEA-6369-09CB-D311-8F3B49E4C6AA}"/>
              </a:ext>
            </a:extLst>
          </p:cNvPr>
          <p:cNvPicPr>
            <a:picLocks noChangeAspect="1"/>
          </p:cNvPicPr>
          <p:nvPr/>
        </p:nvPicPr>
        <p:blipFill>
          <a:blip r:embed="rId5"/>
          <a:stretch>
            <a:fillRect/>
          </a:stretch>
        </p:blipFill>
        <p:spPr>
          <a:xfrm>
            <a:off x="0" y="3210378"/>
            <a:ext cx="5681272" cy="1625915"/>
          </a:xfrm>
          <a:prstGeom prst="rect">
            <a:avLst/>
          </a:prstGeom>
        </p:spPr>
      </p:pic>
      <p:sp>
        <p:nvSpPr>
          <p:cNvPr id="7" name="Google Shape;288;p31">
            <a:extLst>
              <a:ext uri="{FF2B5EF4-FFF2-40B4-BE49-F238E27FC236}">
                <a16:creationId xmlns:a16="http://schemas.microsoft.com/office/drawing/2014/main" id="{2CDB316C-80B2-88CB-5BF7-5A32349BE36E}"/>
              </a:ext>
            </a:extLst>
          </p:cNvPr>
          <p:cNvSpPr txBox="1">
            <a:spLocks/>
          </p:cNvSpPr>
          <p:nvPr/>
        </p:nvSpPr>
        <p:spPr>
          <a:xfrm>
            <a:off x="5610217" y="702600"/>
            <a:ext cx="3533783" cy="444085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200" b="1" dirty="0">
                <a:solidFill>
                  <a:schemeClr val="tx1"/>
                </a:solidFill>
              </a:rPr>
              <a:t>Some Insights Regarding Models Classification Methodology</a:t>
            </a:r>
          </a:p>
          <a:p>
            <a:pPr marL="171450" indent="-171450"/>
            <a:r>
              <a:rPr lang="en-US" sz="1200" dirty="0">
                <a:solidFill>
                  <a:schemeClr val="tx1"/>
                </a:solidFill>
              </a:rPr>
              <a:t>Model appears very confident in its classification of certain customers who ordered using ‘Same Day’ either having or not having experienced an issue with shipment. </a:t>
            </a:r>
            <a:r>
              <a:rPr lang="en-US" sz="1200" i="1" dirty="0">
                <a:solidFill>
                  <a:schemeClr val="tx1"/>
                </a:solidFill>
              </a:rPr>
              <a:t>E.g., Model classifies a customer named Alice McCarthy, who ordered with Same Day Delivery, as having had 4 orders containing shipping issues.</a:t>
            </a:r>
          </a:p>
          <a:p>
            <a:pPr marL="171450" indent="-171450"/>
            <a:r>
              <a:rPr lang="en-US" sz="1200" dirty="0">
                <a:solidFill>
                  <a:schemeClr val="tx1"/>
                </a:solidFill>
              </a:rPr>
              <a:t>Additionally, model is mostly confident that orders placed on Friday, during the months of January -October, experience a higher-than- normal issue rate with shipment. </a:t>
            </a:r>
          </a:p>
          <a:p>
            <a:pPr marL="0" indent="0">
              <a:buNone/>
            </a:pPr>
            <a:r>
              <a:rPr lang="en-US" sz="1200" b="1" dirty="0">
                <a:solidFill>
                  <a:srgbClr val="FF0000"/>
                </a:solidFill>
              </a:rPr>
              <a:t>This information gives strong indication that other Customers ordering with similar customer demographics and characteristics are experiencing similar problems.</a:t>
            </a:r>
          </a:p>
          <a:p>
            <a:pPr marL="171450" indent="-171450"/>
            <a:r>
              <a:rPr lang="en-US" sz="1200" b="1" dirty="0">
                <a:solidFill>
                  <a:srgbClr val="FF0000"/>
                </a:solidFill>
              </a:rPr>
              <a:t>The distribution and production centers should be made aware of this issue.</a:t>
            </a:r>
          </a:p>
          <a:p>
            <a:pPr marL="171450" indent="-171450"/>
            <a:r>
              <a:rPr lang="en-US" sz="1200" b="1" dirty="0">
                <a:solidFill>
                  <a:srgbClr val="FF0000"/>
                </a:solidFill>
              </a:rPr>
              <a:t>This information provides an avenue to pursue in negating this issue from future orders.</a:t>
            </a:r>
          </a:p>
        </p:txBody>
      </p:sp>
    </p:spTree>
    <p:extLst>
      <p:ext uri="{BB962C8B-B14F-4D97-AF65-F5344CB8AC3E}">
        <p14:creationId xmlns:p14="http://schemas.microsoft.com/office/powerpoint/2010/main" val="3567944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1055" y="23304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KDE Plot with Given Limited Data</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906812"/>
            <a:ext cx="9143999" cy="123668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0000"/>
                </a:solidFill>
              </a:rPr>
              <a:t>Reasons for Overlap</a:t>
            </a:r>
          </a:p>
          <a:p>
            <a:pPr marL="171450" indent="-171450"/>
            <a:r>
              <a:rPr lang="en-US" sz="1100" b="1" dirty="0">
                <a:solidFill>
                  <a:schemeClr val="tx1"/>
                </a:solidFill>
              </a:rPr>
              <a:t>Once certain sales issues are circumvented (e.g., random discounts, COGS) and/or </a:t>
            </a:r>
          </a:p>
          <a:p>
            <a:pPr marL="0" indent="0">
              <a:buNone/>
            </a:pPr>
            <a:r>
              <a:rPr lang="en-US" sz="1100" b="1" dirty="0">
                <a:solidFill>
                  <a:schemeClr val="tx1"/>
                </a:solidFill>
              </a:rPr>
              <a:t>      appropriate data is captured to fully detail an orders logistic information,</a:t>
            </a:r>
          </a:p>
          <a:p>
            <a:pPr marL="0" indent="0">
              <a:buNone/>
            </a:pPr>
            <a:r>
              <a:rPr lang="en-US" sz="1100" b="1" dirty="0">
                <a:solidFill>
                  <a:schemeClr val="tx1"/>
                </a:solidFill>
              </a:rPr>
              <a:t>      this model will be able to foreshadow which orders are most likely to cause shipment issues without issue .</a:t>
            </a:r>
          </a:p>
          <a:p>
            <a:pPr marL="171450" indent="-171450"/>
            <a:endParaRPr lang="en-US" sz="1200" dirty="0"/>
          </a:p>
          <a:p>
            <a:pPr marL="0" lvl="0" indent="0" algn="l" rtl="0">
              <a:spcBef>
                <a:spcPts val="600"/>
              </a:spcBef>
              <a:spcAft>
                <a:spcPts val="0"/>
              </a:spcAft>
              <a:buNone/>
            </a:pPr>
            <a:endParaRPr lang="en-US" sz="12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 of a line graph&#10;&#10;Description automatically generated with medium confidence">
            <a:extLst>
              <a:ext uri="{FF2B5EF4-FFF2-40B4-BE49-F238E27FC236}">
                <a16:creationId xmlns:a16="http://schemas.microsoft.com/office/drawing/2014/main" id="{FFB2EA51-3699-F2E9-8A04-CCDEE3F96586}"/>
              </a:ext>
            </a:extLst>
          </p:cNvPr>
          <p:cNvPicPr>
            <a:picLocks noChangeAspect="1"/>
          </p:cNvPicPr>
          <p:nvPr/>
        </p:nvPicPr>
        <p:blipFill>
          <a:blip r:embed="rId4"/>
          <a:stretch>
            <a:fillRect/>
          </a:stretch>
        </p:blipFill>
        <p:spPr>
          <a:xfrm>
            <a:off x="192711" y="952987"/>
            <a:ext cx="3776748" cy="2765543"/>
          </a:xfrm>
          <a:prstGeom prst="rect">
            <a:avLst/>
          </a:prstGeom>
        </p:spPr>
      </p:pic>
      <p:sp>
        <p:nvSpPr>
          <p:cNvPr id="5" name="Google Shape;288;p31">
            <a:extLst>
              <a:ext uri="{FF2B5EF4-FFF2-40B4-BE49-F238E27FC236}">
                <a16:creationId xmlns:a16="http://schemas.microsoft.com/office/drawing/2014/main" id="{6DEA38AE-BB9D-254B-F90C-22E7BEEE25A2}"/>
              </a:ext>
            </a:extLst>
          </p:cNvPr>
          <p:cNvSpPr txBox="1">
            <a:spLocks/>
          </p:cNvSpPr>
          <p:nvPr/>
        </p:nvSpPr>
        <p:spPr>
          <a:xfrm>
            <a:off x="3969459" y="1019154"/>
            <a:ext cx="5117515" cy="2042563"/>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200" b="1" dirty="0">
                <a:solidFill>
                  <a:srgbClr val="FF0000"/>
                </a:solidFill>
              </a:rPr>
              <a:t>Visual of Models Current Confidence in Classifying Sales (Predictions)</a:t>
            </a:r>
          </a:p>
          <a:p>
            <a:pPr marL="171450" indent="-171450"/>
            <a:r>
              <a:rPr lang="en-US" sz="1200" dirty="0"/>
              <a:t>Model slightly more confident in inferring </a:t>
            </a:r>
            <a:r>
              <a:rPr lang="en-US" sz="1200" b="1" dirty="0">
                <a:solidFill>
                  <a:srgbClr val="FFC000"/>
                </a:solidFill>
              </a:rPr>
              <a:t>Issues with Shipment </a:t>
            </a:r>
          </a:p>
          <a:p>
            <a:pPr marL="171450" indent="-171450"/>
            <a:r>
              <a:rPr lang="en-US" sz="1200" dirty="0">
                <a:solidFill>
                  <a:srgbClr val="002060"/>
                </a:solidFill>
              </a:rPr>
              <a:t>Ideally, plot does not display overlap when classifying</a:t>
            </a:r>
            <a:r>
              <a:rPr lang="en-US" sz="1200" dirty="0"/>
              <a:t>.</a:t>
            </a:r>
          </a:p>
          <a:p>
            <a:pPr marL="628650" lvl="1" indent="-171450"/>
            <a:r>
              <a:rPr lang="en-US" sz="1200" dirty="0"/>
              <a:t>Unless provided higher quality data to describe each record, models predictive confidence is not optimal</a:t>
            </a:r>
          </a:p>
          <a:p>
            <a:pPr marL="0" indent="0">
              <a:buFont typeface="Source Sans Pro"/>
              <a:buNone/>
            </a:pPr>
            <a:endParaRPr lang="en-US" sz="1200" dirty="0"/>
          </a:p>
        </p:txBody>
      </p:sp>
      <p:pic>
        <p:nvPicPr>
          <p:cNvPr id="10" name="Picture 9" descr="A screenshot of a computer&#10;&#10;Description automatically generated">
            <a:extLst>
              <a:ext uri="{FF2B5EF4-FFF2-40B4-BE49-F238E27FC236}">
                <a16:creationId xmlns:a16="http://schemas.microsoft.com/office/drawing/2014/main" id="{1DBCBC8B-9D12-C0DD-2BF9-9903898038CF}"/>
              </a:ext>
            </a:extLst>
          </p:cNvPr>
          <p:cNvPicPr>
            <a:picLocks noChangeAspect="1"/>
          </p:cNvPicPr>
          <p:nvPr/>
        </p:nvPicPr>
        <p:blipFill>
          <a:blip r:embed="rId5"/>
          <a:stretch>
            <a:fillRect/>
          </a:stretch>
        </p:blipFill>
        <p:spPr>
          <a:xfrm>
            <a:off x="6090333" y="2550206"/>
            <a:ext cx="2860956" cy="1998275"/>
          </a:xfrm>
          <a:prstGeom prst="rect">
            <a:avLst/>
          </a:prstGeom>
        </p:spPr>
      </p:pic>
      <p:pic>
        <p:nvPicPr>
          <p:cNvPr id="12" name="Picture 11" descr="A red arrow pointing to the left&#10;&#10;Description automatically generated">
            <a:extLst>
              <a:ext uri="{FF2B5EF4-FFF2-40B4-BE49-F238E27FC236}">
                <a16:creationId xmlns:a16="http://schemas.microsoft.com/office/drawing/2014/main" id="{A680050C-D4EC-1514-C8CE-F48A0D096226}"/>
              </a:ext>
            </a:extLst>
          </p:cNvPr>
          <p:cNvPicPr>
            <a:picLocks noChangeAspect="1"/>
          </p:cNvPicPr>
          <p:nvPr/>
        </p:nvPicPr>
        <p:blipFill>
          <a:blip r:embed="rId6"/>
          <a:stretch>
            <a:fillRect/>
          </a:stretch>
        </p:blipFill>
        <p:spPr>
          <a:xfrm>
            <a:off x="4392211" y="3191874"/>
            <a:ext cx="1696327" cy="885115"/>
          </a:xfrm>
          <a:prstGeom prst="rect">
            <a:avLst/>
          </a:prstGeom>
        </p:spPr>
      </p:pic>
    </p:spTree>
    <p:extLst>
      <p:ext uri="{BB962C8B-B14F-4D97-AF65-F5344CB8AC3E}">
        <p14:creationId xmlns:p14="http://schemas.microsoft.com/office/powerpoint/2010/main" val="547770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Key Ratios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228225"/>
            <a:ext cx="4624465" cy="2915226"/>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100" b="1" dirty="0">
                <a:solidFill>
                  <a:srgbClr val="0070C0"/>
                </a:solidFill>
              </a:rPr>
              <a:t>Analysis of Confusion Matrix on Testing Performance</a:t>
            </a:r>
          </a:p>
          <a:p>
            <a:pPr marL="171450" indent="-171450"/>
            <a:r>
              <a:rPr lang="en-US" sz="1100" b="1" dirty="0">
                <a:solidFill>
                  <a:schemeClr val="tx1"/>
                </a:solidFill>
              </a:rPr>
              <a:t>653 True Negatives: </a:t>
            </a:r>
            <a:r>
              <a:rPr lang="en-US" sz="1100" dirty="0">
                <a:solidFill>
                  <a:schemeClr val="tx1"/>
                </a:solidFill>
              </a:rPr>
              <a:t>The model correctly predicted that the transaction didn’t have an issue with shipment.</a:t>
            </a:r>
          </a:p>
          <a:p>
            <a:pPr marL="171450" indent="-171450"/>
            <a:r>
              <a:rPr lang="en-US" sz="1100" b="1" dirty="0">
                <a:solidFill>
                  <a:schemeClr val="tx1"/>
                </a:solidFill>
              </a:rPr>
              <a:t>612 True Positives: </a:t>
            </a:r>
            <a:r>
              <a:rPr lang="en-US" sz="1100" dirty="0">
                <a:solidFill>
                  <a:schemeClr val="tx1"/>
                </a:solidFill>
              </a:rPr>
              <a:t>The model correctly predicted these transactions did have issues with shipment</a:t>
            </a:r>
            <a:r>
              <a:rPr lang="en-US" sz="1100" b="1" dirty="0">
                <a:solidFill>
                  <a:schemeClr val="tx1"/>
                </a:solidFill>
              </a:rPr>
              <a:t>.</a:t>
            </a:r>
          </a:p>
          <a:p>
            <a:pPr marL="171450" indent="-171450"/>
            <a:r>
              <a:rPr lang="en-US" sz="1100" b="1" dirty="0">
                <a:solidFill>
                  <a:schemeClr val="tx1"/>
                </a:solidFill>
              </a:rPr>
              <a:t>425 False Positives: </a:t>
            </a:r>
            <a:r>
              <a:rPr lang="en-US" sz="1100" dirty="0">
                <a:solidFill>
                  <a:schemeClr val="tx1"/>
                </a:solidFill>
              </a:rPr>
              <a:t>The model incorrectly labeled these transactions as having issues with shipment, when they in fact, did not.</a:t>
            </a:r>
          </a:p>
          <a:p>
            <a:pPr marL="171450" indent="-171450"/>
            <a:r>
              <a:rPr lang="en-US" sz="1100" b="1" dirty="0">
                <a:solidFill>
                  <a:srgbClr val="FF0000"/>
                </a:solidFill>
              </a:rPr>
              <a:t>309 False Negatives: </a:t>
            </a:r>
            <a:r>
              <a:rPr lang="en-US" sz="1100" dirty="0">
                <a:solidFill>
                  <a:schemeClr val="tx1"/>
                </a:solidFill>
              </a:rPr>
              <a:t>The model incorrectly labeled these transactions as not having issues with shipment, when they in fact did.</a:t>
            </a:r>
          </a:p>
          <a:p>
            <a:pPr marL="0" lvl="0" indent="0" algn="l" rtl="0">
              <a:spcBef>
                <a:spcPts val="600"/>
              </a:spcBef>
              <a:spcAft>
                <a:spcPts val="0"/>
              </a:spcAft>
              <a:buNone/>
            </a:pPr>
            <a:r>
              <a:rPr lang="en-US" sz="1200" b="1" dirty="0"/>
              <a:t>It is promising that a </a:t>
            </a:r>
            <a:r>
              <a:rPr lang="en-US" sz="1200" b="1" dirty="0">
                <a:solidFill>
                  <a:srgbClr val="FF0000"/>
                </a:solidFill>
              </a:rPr>
              <a:t>False Negative </a:t>
            </a:r>
            <a:r>
              <a:rPr lang="en-US" sz="1200" b="1" dirty="0"/>
              <a:t>occurred with the least frequency because this carries the greatest weight in purpose of model!</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B7B4D555-C527-74C5-5862-1D98FD1DB8AC}"/>
              </a:ext>
            </a:extLst>
          </p:cNvPr>
          <p:cNvPicPr>
            <a:picLocks noChangeAspect="1"/>
          </p:cNvPicPr>
          <p:nvPr/>
        </p:nvPicPr>
        <p:blipFill>
          <a:blip r:embed="rId4"/>
          <a:stretch>
            <a:fillRect/>
          </a:stretch>
        </p:blipFill>
        <p:spPr>
          <a:xfrm>
            <a:off x="291087" y="1072466"/>
            <a:ext cx="3505380" cy="1155759"/>
          </a:xfrm>
          <a:prstGeom prst="rect">
            <a:avLst/>
          </a:prstGeom>
        </p:spPr>
      </p:pic>
      <p:pic>
        <p:nvPicPr>
          <p:cNvPr id="7" name="Picture 6" descr="A black text with black text&#10;&#10;Description automatically generated">
            <a:extLst>
              <a:ext uri="{FF2B5EF4-FFF2-40B4-BE49-F238E27FC236}">
                <a16:creationId xmlns:a16="http://schemas.microsoft.com/office/drawing/2014/main" id="{6632D6C8-2BEC-ABD8-6D01-CDA97D8FB6FB}"/>
              </a:ext>
            </a:extLst>
          </p:cNvPr>
          <p:cNvPicPr>
            <a:picLocks noChangeAspect="1"/>
          </p:cNvPicPr>
          <p:nvPr/>
        </p:nvPicPr>
        <p:blipFill>
          <a:blip r:embed="rId5"/>
          <a:stretch>
            <a:fillRect/>
          </a:stretch>
        </p:blipFill>
        <p:spPr>
          <a:xfrm>
            <a:off x="5347533" y="1683077"/>
            <a:ext cx="2309706" cy="545148"/>
          </a:xfrm>
          <a:prstGeom prst="rect">
            <a:avLst/>
          </a:prstGeom>
        </p:spPr>
      </p:pic>
      <p:sp>
        <p:nvSpPr>
          <p:cNvPr id="9" name="Google Shape;288;p31">
            <a:extLst>
              <a:ext uri="{FF2B5EF4-FFF2-40B4-BE49-F238E27FC236}">
                <a16:creationId xmlns:a16="http://schemas.microsoft.com/office/drawing/2014/main" id="{2EF0A99C-BB36-8609-D21B-FBDCBA047A6B}"/>
              </a:ext>
            </a:extLst>
          </p:cNvPr>
          <p:cNvSpPr txBox="1">
            <a:spLocks/>
          </p:cNvSpPr>
          <p:nvPr/>
        </p:nvSpPr>
        <p:spPr>
          <a:xfrm>
            <a:off x="4572001" y="2228274"/>
            <a:ext cx="4572000" cy="2915226"/>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200" b="1" dirty="0">
                <a:solidFill>
                  <a:srgbClr val="0070C0"/>
                </a:solidFill>
              </a:rPr>
              <a:t>Analysis of Recall &amp; Precision</a:t>
            </a:r>
          </a:p>
          <a:p>
            <a:pPr marL="171450" indent="-171450"/>
            <a:r>
              <a:rPr lang="en-US" sz="1200" b="1" dirty="0">
                <a:solidFill>
                  <a:schemeClr val="tx1"/>
                </a:solidFill>
              </a:rPr>
              <a:t>Recall: </a:t>
            </a:r>
            <a:r>
              <a:rPr lang="en-US" sz="1200" dirty="0">
                <a:solidFill>
                  <a:schemeClr val="tx1"/>
                </a:solidFill>
              </a:rPr>
              <a:t>Model was able to successfully predict 66.45 percent of all the transactions that were defined as having had an ‘Issues with Shipment’, during testing.</a:t>
            </a:r>
          </a:p>
          <a:p>
            <a:pPr marL="171450" indent="-171450"/>
            <a:endParaRPr lang="en-US" sz="1200" b="1" dirty="0">
              <a:solidFill>
                <a:schemeClr val="tx1"/>
              </a:solidFill>
            </a:endParaRPr>
          </a:p>
          <a:p>
            <a:pPr marL="171450" indent="-171450"/>
            <a:r>
              <a:rPr lang="en-US" sz="1200" b="1" dirty="0">
                <a:solidFill>
                  <a:schemeClr val="tx1"/>
                </a:solidFill>
              </a:rPr>
              <a:t>Precision: </a:t>
            </a:r>
            <a:r>
              <a:rPr lang="en-US" sz="1200" dirty="0">
                <a:solidFill>
                  <a:schemeClr val="tx1"/>
                </a:solidFill>
              </a:rPr>
              <a:t>Metric detailing how accurate model was in its prediction of a transaction being labeled as having had an ‘Issues with Shipment’, when model labeled transaction as having an ‘Issue with Shipment’. </a:t>
            </a:r>
          </a:p>
          <a:p>
            <a:pPr marL="0" indent="0">
              <a:buFont typeface="Source Sans Pro"/>
              <a:buNone/>
            </a:pPr>
            <a:endParaRPr lang="en-US" sz="1200" dirty="0"/>
          </a:p>
        </p:txBody>
      </p:sp>
    </p:spTree>
    <p:extLst>
      <p:ext uri="{BB962C8B-B14F-4D97-AF65-F5344CB8AC3E}">
        <p14:creationId xmlns:p14="http://schemas.microsoft.com/office/powerpoint/2010/main" val="3305246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chemeClr val="accent2"/>
                </a:solidFill>
              </a:rPr>
              <a:t>Model Limitations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2" y="764164"/>
            <a:ext cx="9144001" cy="4452414"/>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285750" indent="-285750"/>
            <a:r>
              <a:rPr lang="en-US" sz="1400" b="1" dirty="0">
                <a:solidFill>
                  <a:srgbClr val="FF0000"/>
                </a:solidFill>
              </a:rPr>
              <a:t>Model’s current predictive capabilities and confidence in discerning ‘Shipment Issues’ is moderate.</a:t>
            </a:r>
          </a:p>
          <a:p>
            <a:pPr marL="285750" indent="-285750"/>
            <a:r>
              <a:rPr lang="en-US" sz="1400" b="1" dirty="0">
                <a:solidFill>
                  <a:srgbClr val="FF0000"/>
                </a:solidFill>
              </a:rPr>
              <a:t>Model must make use of all transaction history to provide only a reasonable level of predictability.</a:t>
            </a:r>
          </a:p>
          <a:p>
            <a:pPr marL="742950" lvl="1" indent="-285750"/>
            <a:r>
              <a:rPr lang="en-US" sz="1200" i="1" dirty="0">
                <a:solidFill>
                  <a:srgbClr val="FF0000"/>
                </a:solidFill>
              </a:rPr>
              <a:t>Some of these transactions may not be relevant to SS’ present business environment.</a:t>
            </a:r>
          </a:p>
          <a:p>
            <a:pPr marL="285750" indent="-285750"/>
            <a:r>
              <a:rPr lang="en-US" sz="1400" b="1" dirty="0">
                <a:solidFill>
                  <a:srgbClr val="FF0000"/>
                </a:solidFill>
              </a:rPr>
              <a:t>Model not provided enough </a:t>
            </a:r>
            <a:r>
              <a:rPr lang="en-US" sz="1400" b="1" i="1" dirty="0">
                <a:solidFill>
                  <a:srgbClr val="FF0000"/>
                </a:solidFill>
              </a:rPr>
              <a:t>quality data</a:t>
            </a:r>
            <a:r>
              <a:rPr lang="en-US" sz="1200" i="1" dirty="0">
                <a:solidFill>
                  <a:srgbClr val="FF0000"/>
                </a:solidFill>
              </a:rPr>
              <a:t>: </a:t>
            </a:r>
            <a:r>
              <a:rPr lang="en-US" sz="1200" dirty="0">
                <a:solidFill>
                  <a:srgbClr val="FF0000"/>
                </a:solidFill>
              </a:rPr>
              <a:t>data</a:t>
            </a:r>
            <a:r>
              <a:rPr lang="en-US" sz="1200" i="1" dirty="0">
                <a:solidFill>
                  <a:srgbClr val="FF0000"/>
                </a:solidFill>
              </a:rPr>
              <a:t> </a:t>
            </a:r>
            <a:r>
              <a:rPr lang="en-US" sz="1200" dirty="0">
                <a:solidFill>
                  <a:srgbClr val="FF0000"/>
                </a:solidFill>
              </a:rPr>
              <a:t>that efficiently provides model with </a:t>
            </a:r>
            <a:r>
              <a:rPr lang="en-US" sz="1200" i="1" dirty="0">
                <a:solidFill>
                  <a:srgbClr val="FF0000"/>
                </a:solidFill>
              </a:rPr>
              <a:t>supply chain-related </a:t>
            </a:r>
            <a:r>
              <a:rPr lang="en-US" sz="1200" dirty="0">
                <a:solidFill>
                  <a:srgbClr val="FF0000"/>
                </a:solidFill>
              </a:rPr>
              <a:t>attributes, to classify </a:t>
            </a:r>
            <a:r>
              <a:rPr lang="en-US" sz="1200" i="1" dirty="0">
                <a:solidFill>
                  <a:srgbClr val="FF0000"/>
                </a:solidFill>
              </a:rPr>
              <a:t>supply chain-related </a:t>
            </a:r>
            <a:r>
              <a:rPr lang="en-US" sz="1200" dirty="0">
                <a:solidFill>
                  <a:srgbClr val="FF0000"/>
                </a:solidFill>
              </a:rPr>
              <a:t>issues. This data needs to be obtained and that may take some time.</a:t>
            </a:r>
          </a:p>
          <a:p>
            <a:pPr marL="285750" indent="-285750"/>
            <a:r>
              <a:rPr lang="en-US" sz="1400" b="1" dirty="0">
                <a:solidFill>
                  <a:srgbClr val="FF0000"/>
                </a:solidFill>
              </a:rPr>
              <a:t>For optimum value, SS will likely have to interconnect the model with a data mart to properly train the model and build upon its current state</a:t>
            </a:r>
            <a:r>
              <a:rPr lang="en-US" sz="1400" dirty="0">
                <a:solidFill>
                  <a:srgbClr val="FF0000"/>
                </a:solidFill>
              </a:rPr>
              <a:t>. </a:t>
            </a:r>
          </a:p>
          <a:p>
            <a:pPr marL="285750" indent="-285750"/>
            <a:endParaRPr lang="en-US" sz="1200" dirty="0">
              <a:solidFill>
                <a:srgbClr val="0070C0"/>
              </a:solidFill>
            </a:endParaRPr>
          </a:p>
          <a:p>
            <a:pPr marL="285750" indent="-285750"/>
            <a:endParaRPr lang="en-US" sz="1200" dirty="0">
              <a:solidFill>
                <a:srgbClr val="0070C0"/>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graphic of a supply chain management&#10;&#10;Description automatically generated">
            <a:extLst>
              <a:ext uri="{FF2B5EF4-FFF2-40B4-BE49-F238E27FC236}">
                <a16:creationId xmlns:a16="http://schemas.microsoft.com/office/drawing/2014/main" id="{D4191E66-1E33-F729-C9F3-F6A9E4B55CBA}"/>
              </a:ext>
            </a:extLst>
          </p:cNvPr>
          <p:cNvPicPr>
            <a:picLocks noChangeAspect="1"/>
          </p:cNvPicPr>
          <p:nvPr/>
        </p:nvPicPr>
        <p:blipFill>
          <a:blip r:embed="rId4"/>
          <a:stretch>
            <a:fillRect/>
          </a:stretch>
        </p:blipFill>
        <p:spPr>
          <a:xfrm>
            <a:off x="5551984" y="2587522"/>
            <a:ext cx="2641344" cy="2393281"/>
          </a:xfrm>
          <a:prstGeom prst="rect">
            <a:avLst/>
          </a:prstGeom>
        </p:spPr>
      </p:pic>
      <p:pic>
        <p:nvPicPr>
          <p:cNvPr id="5" name="Picture 4" descr="A cloud computing and a server&#10;&#10;Description automatically generated with medium confidence">
            <a:extLst>
              <a:ext uri="{FF2B5EF4-FFF2-40B4-BE49-F238E27FC236}">
                <a16:creationId xmlns:a16="http://schemas.microsoft.com/office/drawing/2014/main" id="{FCA92B40-DE08-1569-199E-6D3CACC61557}"/>
              </a:ext>
            </a:extLst>
          </p:cNvPr>
          <p:cNvPicPr>
            <a:picLocks noChangeAspect="1"/>
          </p:cNvPicPr>
          <p:nvPr/>
        </p:nvPicPr>
        <p:blipFill>
          <a:blip r:embed="rId5"/>
          <a:stretch>
            <a:fillRect/>
          </a:stretch>
        </p:blipFill>
        <p:spPr>
          <a:xfrm>
            <a:off x="561427" y="3495029"/>
            <a:ext cx="3193607" cy="1485774"/>
          </a:xfrm>
          <a:prstGeom prst="rect">
            <a:avLst/>
          </a:prstGeom>
        </p:spPr>
      </p:pic>
      <p:pic>
        <p:nvPicPr>
          <p:cNvPr id="7" name="Picture 6" descr="A blue rectangular object with a white background&#10;&#10;Description automatically generated">
            <a:extLst>
              <a:ext uri="{FF2B5EF4-FFF2-40B4-BE49-F238E27FC236}">
                <a16:creationId xmlns:a16="http://schemas.microsoft.com/office/drawing/2014/main" id="{787019D9-168A-C3B7-C69C-4318D8966A14}"/>
              </a:ext>
            </a:extLst>
          </p:cNvPr>
          <p:cNvPicPr>
            <a:picLocks noChangeAspect="1"/>
          </p:cNvPicPr>
          <p:nvPr/>
        </p:nvPicPr>
        <p:blipFill>
          <a:blip r:embed="rId6"/>
          <a:stretch>
            <a:fillRect/>
          </a:stretch>
        </p:blipFill>
        <p:spPr>
          <a:xfrm>
            <a:off x="3755034" y="3905704"/>
            <a:ext cx="1796950" cy="718472"/>
          </a:xfrm>
          <a:prstGeom prst="rect">
            <a:avLst/>
          </a:prstGeom>
        </p:spPr>
      </p:pic>
    </p:spTree>
    <p:extLst>
      <p:ext uri="{BB962C8B-B14F-4D97-AF65-F5344CB8AC3E}">
        <p14:creationId xmlns:p14="http://schemas.microsoft.com/office/powerpoint/2010/main" val="3044708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06361" y="1991850"/>
            <a:ext cx="7065646" cy="1159800"/>
          </a:xfrm>
          <a:prstGeom prst="rect">
            <a:avLst/>
          </a:prstGeom>
        </p:spPr>
        <p:txBody>
          <a:bodyPr spcFirstLastPara="1" wrap="square" lIns="91425" tIns="91425" rIns="91425" bIns="91425" anchor="ctr" anchorCtr="0">
            <a:noAutofit/>
          </a:bodyPr>
          <a:lstStyle/>
          <a:p>
            <a:pPr lvl="0" rtl="0">
              <a:spcBef>
                <a:spcPts val="0"/>
              </a:spcBef>
              <a:spcAft>
                <a:spcPts val="0"/>
              </a:spcAft>
            </a:pPr>
            <a:r>
              <a:rPr lang="en" dirty="0">
                <a:solidFill>
                  <a:schemeClr val="tx1"/>
                </a:solidFill>
              </a:rPr>
              <a:t>2</a:t>
            </a:r>
            <a:br>
              <a:rPr lang="en" dirty="0">
                <a:solidFill>
                  <a:schemeClr val="tx1"/>
                </a:solidFill>
              </a:rPr>
            </a:br>
            <a:r>
              <a:rPr lang="en" dirty="0">
                <a:solidFill>
                  <a:schemeClr val="tx1"/>
                </a:solidFill>
              </a:rPr>
              <a:t>Potential Model</a:t>
            </a:r>
            <a:br>
              <a:rPr lang="en" dirty="0">
                <a:solidFill>
                  <a:schemeClr val="tx1"/>
                </a:solidFill>
              </a:rPr>
            </a:br>
            <a:r>
              <a:rPr lang="en" sz="2400" dirty="0">
                <a:solidFill>
                  <a:schemeClr val="tx1"/>
                </a:solidFill>
              </a:rPr>
              <a:t>(illustrates Presentation Model’s potential, given additional data inputs)</a:t>
            </a:r>
            <a:br>
              <a:rPr lang="en" dirty="0">
                <a:solidFill>
                  <a:srgbClr val="00B0F0"/>
                </a:solidFill>
              </a:rPr>
            </a:br>
            <a:endParaRPr dirty="0">
              <a:solidFill>
                <a:srgbClr val="00B0F0"/>
              </a:solidFill>
            </a:endParaRPr>
          </a:p>
        </p:txBody>
      </p:sp>
      <p:pic>
        <p:nvPicPr>
          <p:cNvPr id="11" name="Picture 10" descr="A black and blue sign with blue text&#10;&#10;Description automatically generated">
            <a:extLst>
              <a:ext uri="{FF2B5EF4-FFF2-40B4-BE49-F238E27FC236}">
                <a16:creationId xmlns:a16="http://schemas.microsoft.com/office/drawing/2014/main" id="{A19A35CF-00CE-4A42-7DAF-C13C59BB9488}"/>
              </a:ext>
            </a:extLst>
          </p:cNvPr>
          <p:cNvPicPr>
            <a:picLocks noChangeAspect="1"/>
          </p:cNvPicPr>
          <p:nvPr/>
        </p:nvPicPr>
        <p:blipFill>
          <a:blip r:embed="rId3"/>
          <a:stretch>
            <a:fillRect/>
          </a:stretch>
        </p:blipFill>
        <p:spPr>
          <a:xfrm>
            <a:off x="6745574" y="0"/>
            <a:ext cx="2135432" cy="764164"/>
          </a:xfrm>
          <a:prstGeom prst="rect">
            <a:avLst/>
          </a:prstGeom>
        </p:spPr>
      </p:pic>
    </p:spTree>
    <p:extLst>
      <p:ext uri="{BB962C8B-B14F-4D97-AF65-F5344CB8AC3E}">
        <p14:creationId xmlns:p14="http://schemas.microsoft.com/office/powerpoint/2010/main" val="1672611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6156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chemeClr val="accent2"/>
                </a:solidFill>
              </a:rPr>
              <a:t>The Model: </a:t>
            </a:r>
            <a:r>
              <a:rPr lang="en" sz="3200" dirty="0">
                <a:solidFill>
                  <a:schemeClr val="accent2"/>
                </a:solidFill>
              </a:rPr>
              <a:t>Classification Tree</a:t>
            </a:r>
            <a:endParaRPr sz="3200" b="1"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395271"/>
            <a:ext cx="9144000" cy="1748181"/>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diagram of a network&#10;&#10;Description automatically generated">
            <a:extLst>
              <a:ext uri="{FF2B5EF4-FFF2-40B4-BE49-F238E27FC236}">
                <a16:creationId xmlns:a16="http://schemas.microsoft.com/office/drawing/2014/main" id="{1C28DF5F-A037-72B6-DF04-3BF4E00F833E}"/>
              </a:ext>
            </a:extLst>
          </p:cNvPr>
          <p:cNvPicPr>
            <a:picLocks noChangeAspect="1"/>
          </p:cNvPicPr>
          <p:nvPr/>
        </p:nvPicPr>
        <p:blipFill>
          <a:blip r:embed="rId4"/>
          <a:stretch>
            <a:fillRect/>
          </a:stretch>
        </p:blipFill>
        <p:spPr>
          <a:xfrm>
            <a:off x="0" y="764163"/>
            <a:ext cx="9180587" cy="4379287"/>
          </a:xfrm>
          <a:prstGeom prst="rect">
            <a:avLst/>
          </a:prstGeom>
        </p:spPr>
      </p:pic>
    </p:spTree>
    <p:extLst>
      <p:ext uri="{BB962C8B-B14F-4D97-AF65-F5344CB8AC3E}">
        <p14:creationId xmlns:p14="http://schemas.microsoft.com/office/powerpoint/2010/main" val="2644673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chemeClr val="accent2"/>
                </a:solidFill>
              </a:rPr>
              <a:t>Holistic Description of Model</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717305"/>
            <a:ext cx="4294683" cy="4426195"/>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u="sng" dirty="0"/>
              <a:t>Classification Tree </a:t>
            </a:r>
            <a:r>
              <a:rPr lang="en-US" sz="1400" b="1" dirty="0"/>
              <a:t>to Predict Probability that a Sale will lead to a </a:t>
            </a:r>
            <a:r>
              <a:rPr lang="en-US" sz="1400" b="1" i="1" dirty="0"/>
              <a:t>Shipment Issue</a:t>
            </a:r>
          </a:p>
          <a:p>
            <a:pPr marL="285750" indent="-285750"/>
            <a:r>
              <a:rPr lang="en-US" sz="1400" b="1" dirty="0">
                <a:solidFill>
                  <a:schemeClr val="tx1"/>
                </a:solidFill>
              </a:rPr>
              <a:t>Objective</a:t>
            </a:r>
            <a:r>
              <a:rPr lang="en-US" sz="1400" b="1" i="1" dirty="0">
                <a:solidFill>
                  <a:schemeClr val="tx1"/>
                </a:solidFill>
              </a:rPr>
              <a:t>: </a:t>
            </a:r>
            <a:r>
              <a:rPr lang="en-US" sz="1400" dirty="0">
                <a:solidFill>
                  <a:schemeClr val="tx1"/>
                </a:solidFill>
              </a:rPr>
              <a:t>To illustrate “primary model’s” potential, as more ‘Shipment data’ is attributed to each transaction.</a:t>
            </a:r>
          </a:p>
          <a:p>
            <a:pPr marL="285750" indent="-285750"/>
            <a:r>
              <a:rPr lang="en-US" sz="1400" b="1" dirty="0">
                <a:solidFill>
                  <a:schemeClr val="tx1"/>
                </a:solidFill>
              </a:rPr>
              <a:t>Data Used in Training &amp; Testing</a:t>
            </a:r>
            <a:r>
              <a:rPr lang="en-US" sz="1400" b="1" i="1" dirty="0">
                <a:solidFill>
                  <a:schemeClr val="tx1"/>
                </a:solidFill>
              </a:rPr>
              <a:t>: </a:t>
            </a:r>
            <a:r>
              <a:rPr lang="en-US" sz="1400" dirty="0">
                <a:solidFill>
                  <a:schemeClr val="tx1"/>
                </a:solidFill>
              </a:rPr>
              <a:t>Each transaction that occurred in the most recent sales period strictly (2014). </a:t>
            </a:r>
            <a:r>
              <a:rPr lang="en-US" sz="1400" b="1" i="1" dirty="0">
                <a:solidFill>
                  <a:schemeClr val="tx1"/>
                </a:solidFill>
              </a:rPr>
              <a:t>Includes days took to ship for each transaction.</a:t>
            </a:r>
            <a:endParaRPr lang="en-US" sz="1400" dirty="0">
              <a:solidFill>
                <a:schemeClr val="tx1"/>
              </a:solidFill>
            </a:endParaRPr>
          </a:p>
          <a:p>
            <a:pPr marL="285750" indent="-285750"/>
            <a:r>
              <a:rPr lang="en-US" sz="1400" b="1" dirty="0">
                <a:solidFill>
                  <a:schemeClr val="tx1"/>
                </a:solidFill>
              </a:rPr>
              <a:t>Binary Classification: </a:t>
            </a:r>
            <a:r>
              <a:rPr lang="en-US" sz="1400" dirty="0">
                <a:solidFill>
                  <a:schemeClr val="tx1"/>
                </a:solidFill>
              </a:rPr>
              <a:t>Each observation was labeled with either a 0 (No Shipment Issue) or a 1 (Shipment Issue) for training. These output values were hidden from the model during testing.</a:t>
            </a:r>
          </a:p>
          <a:p>
            <a:pPr marL="285750" indent="-285750"/>
            <a:r>
              <a:rPr lang="en-US" sz="1400" b="1" dirty="0">
                <a:solidFill>
                  <a:schemeClr val="tx1"/>
                </a:solidFill>
              </a:rPr>
              <a:t>Limiting Complexity of Model &amp; Preventing Overfitting</a:t>
            </a:r>
            <a:r>
              <a:rPr lang="en-US" sz="1400" b="1" i="1" dirty="0">
                <a:solidFill>
                  <a:schemeClr val="tx1"/>
                </a:solidFill>
              </a:rPr>
              <a:t>: </a:t>
            </a:r>
          </a:p>
          <a:p>
            <a:pPr marL="742950" lvl="1" indent="-285750"/>
            <a:r>
              <a:rPr lang="en-US" sz="1400" b="1" i="1" dirty="0">
                <a:solidFill>
                  <a:schemeClr val="tx1"/>
                </a:solidFill>
              </a:rPr>
              <a:t> </a:t>
            </a:r>
            <a:r>
              <a:rPr lang="en-US" sz="1200" dirty="0">
                <a:solidFill>
                  <a:schemeClr val="tx1"/>
                </a:solidFill>
              </a:rPr>
              <a:t>Manual Dimensionality Reduction of variables likely to be recognized as noise (e.g., Order #)</a:t>
            </a:r>
          </a:p>
          <a:p>
            <a:pPr marL="742950" lvl="1" indent="-285750"/>
            <a:r>
              <a:rPr lang="en-US" sz="1200" dirty="0">
                <a:solidFill>
                  <a:schemeClr val="tx1"/>
                </a:solidFill>
              </a:rPr>
              <a:t>Model Depth capped at 3. Minimum sample size to split at 20.</a:t>
            </a:r>
            <a:endParaRPr lang="en-US" sz="1400" dirty="0">
              <a:solidFill>
                <a:schemeClr val="tx1"/>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diagram of a network&#10;&#10;Description automatically generated">
            <a:extLst>
              <a:ext uri="{FF2B5EF4-FFF2-40B4-BE49-F238E27FC236}">
                <a16:creationId xmlns:a16="http://schemas.microsoft.com/office/drawing/2014/main" id="{FF1F70A2-E89D-61D9-C05B-7C5F706EAFCA}"/>
              </a:ext>
            </a:extLst>
          </p:cNvPr>
          <p:cNvPicPr>
            <a:picLocks noChangeAspect="1"/>
          </p:cNvPicPr>
          <p:nvPr/>
        </p:nvPicPr>
        <p:blipFill>
          <a:blip r:embed="rId4"/>
          <a:stretch>
            <a:fillRect/>
          </a:stretch>
        </p:blipFill>
        <p:spPr>
          <a:xfrm>
            <a:off x="4242216" y="1068055"/>
            <a:ext cx="4824574" cy="3681795"/>
          </a:xfrm>
          <a:prstGeom prst="rect">
            <a:avLst/>
          </a:prstGeom>
        </p:spPr>
      </p:pic>
    </p:spTree>
    <p:extLst>
      <p:ext uri="{BB962C8B-B14F-4D97-AF65-F5344CB8AC3E}">
        <p14:creationId xmlns:p14="http://schemas.microsoft.com/office/powerpoint/2010/main" val="116582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0" y="308120"/>
            <a:ext cx="835785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chemeClr val="accent2"/>
                </a:solidFill>
              </a:rPr>
              <a:t>Key Ratios: </a:t>
            </a:r>
            <a:r>
              <a:rPr lang="en" dirty="0">
                <a:solidFill>
                  <a:schemeClr val="accent2"/>
                </a:solidFill>
              </a:rPr>
              <a:t>Less input, higher quality variables</a:t>
            </a:r>
            <a:endParaRPr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2128123"/>
            <a:ext cx="4571999" cy="301537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0070C0"/>
                </a:solidFill>
              </a:rPr>
              <a:t>Analysis of Confusion Matrix on Testing Performance</a:t>
            </a:r>
          </a:p>
          <a:p>
            <a:pPr marL="171450" indent="-171450"/>
            <a:r>
              <a:rPr lang="en-US" sz="1200" b="1" dirty="0">
                <a:solidFill>
                  <a:schemeClr val="tx1"/>
                </a:solidFill>
              </a:rPr>
              <a:t>367 True Negatives: </a:t>
            </a:r>
            <a:r>
              <a:rPr lang="en-US" sz="1200" dirty="0">
                <a:solidFill>
                  <a:schemeClr val="tx1"/>
                </a:solidFill>
              </a:rPr>
              <a:t>The model correctly predicted that the transaction didn’t have an issue with shipment.</a:t>
            </a:r>
          </a:p>
          <a:p>
            <a:pPr marL="171450" indent="-171450"/>
            <a:r>
              <a:rPr lang="en-US" sz="1200" b="1" dirty="0">
                <a:solidFill>
                  <a:schemeClr val="tx1"/>
                </a:solidFill>
              </a:rPr>
              <a:t>279 True Positives: </a:t>
            </a:r>
            <a:r>
              <a:rPr lang="en-US" sz="1200" dirty="0">
                <a:solidFill>
                  <a:schemeClr val="tx1"/>
                </a:solidFill>
              </a:rPr>
              <a:t>The model correctly predicted these transactions did have issues with shipment.</a:t>
            </a:r>
          </a:p>
          <a:p>
            <a:pPr marL="171450" indent="-171450"/>
            <a:r>
              <a:rPr lang="en-US" sz="1200" b="1" dirty="0">
                <a:solidFill>
                  <a:schemeClr val="tx1"/>
                </a:solidFill>
              </a:rPr>
              <a:t>8 False Positives: </a:t>
            </a:r>
            <a:r>
              <a:rPr lang="en-US" sz="1200" dirty="0">
                <a:solidFill>
                  <a:schemeClr val="tx1"/>
                </a:solidFill>
              </a:rPr>
              <a:t>The model incorrectly labeled these transactions as having issues with shipment, when they in fact, did not.</a:t>
            </a:r>
          </a:p>
          <a:p>
            <a:pPr marL="171450" indent="-171450"/>
            <a:r>
              <a:rPr lang="en-US" sz="1200" b="1" dirty="0">
                <a:solidFill>
                  <a:srgbClr val="FF0000"/>
                </a:solidFill>
              </a:rPr>
              <a:t>10 False Negatives</a:t>
            </a:r>
            <a:r>
              <a:rPr lang="en-US" sz="1200" b="1" dirty="0">
                <a:solidFill>
                  <a:schemeClr val="tx1"/>
                </a:solidFill>
              </a:rPr>
              <a:t>: </a:t>
            </a:r>
            <a:r>
              <a:rPr lang="en-US" sz="1200" dirty="0">
                <a:solidFill>
                  <a:schemeClr val="tx1"/>
                </a:solidFill>
              </a:rPr>
              <a:t>The model incorrectly labeled these transactions as not having issues with shipment, when they in fact did.</a:t>
            </a:r>
          </a:p>
          <a:p>
            <a:pPr marL="0" lvl="0" indent="0" algn="l" rtl="0">
              <a:spcBef>
                <a:spcPts val="600"/>
              </a:spcBef>
              <a:spcAft>
                <a:spcPts val="0"/>
              </a:spcAft>
              <a:buNone/>
            </a:pPr>
            <a:endParaRPr lang="en-US" sz="1200" b="1" dirty="0"/>
          </a:p>
          <a:p>
            <a:pPr marL="0" lvl="0" indent="0" algn="l" rtl="0">
              <a:spcBef>
                <a:spcPts val="600"/>
              </a:spcBef>
              <a:spcAft>
                <a:spcPts val="0"/>
              </a:spcAft>
              <a:buNone/>
            </a:pPr>
            <a:endParaRPr lang="en-US" sz="1200" dirty="0"/>
          </a:p>
          <a:p>
            <a:pPr marL="0" lvl="0" indent="0" algn="l" rtl="0">
              <a:spcBef>
                <a:spcPts val="600"/>
              </a:spcBef>
              <a:spcAft>
                <a:spcPts val="0"/>
              </a:spcAft>
              <a:buNone/>
            </a:pPr>
            <a:endParaRPr lang="en-US" sz="1200" dirty="0"/>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2867282E-9D48-D47A-8267-CD8E4305666A}"/>
              </a:ext>
            </a:extLst>
          </p:cNvPr>
          <p:cNvPicPr>
            <a:picLocks noChangeAspect="1"/>
          </p:cNvPicPr>
          <p:nvPr/>
        </p:nvPicPr>
        <p:blipFill>
          <a:blip r:embed="rId4"/>
          <a:stretch>
            <a:fillRect/>
          </a:stretch>
        </p:blipFill>
        <p:spPr>
          <a:xfrm>
            <a:off x="0" y="1010720"/>
            <a:ext cx="3778444" cy="1193861"/>
          </a:xfrm>
          <a:prstGeom prst="rect">
            <a:avLst/>
          </a:prstGeom>
        </p:spPr>
      </p:pic>
      <p:pic>
        <p:nvPicPr>
          <p:cNvPr id="6" name="Picture 5" descr="A black text with black numbers&#10;&#10;Description automatically generated">
            <a:extLst>
              <a:ext uri="{FF2B5EF4-FFF2-40B4-BE49-F238E27FC236}">
                <a16:creationId xmlns:a16="http://schemas.microsoft.com/office/drawing/2014/main" id="{B9CEB031-6D30-9E6D-8F53-12BF8E05CAF0}"/>
              </a:ext>
            </a:extLst>
          </p:cNvPr>
          <p:cNvPicPr>
            <a:picLocks noChangeAspect="1"/>
          </p:cNvPicPr>
          <p:nvPr/>
        </p:nvPicPr>
        <p:blipFill>
          <a:blip r:embed="rId5"/>
          <a:stretch>
            <a:fillRect/>
          </a:stretch>
        </p:blipFill>
        <p:spPr>
          <a:xfrm>
            <a:off x="5603172" y="995551"/>
            <a:ext cx="2531522" cy="612099"/>
          </a:xfrm>
          <a:prstGeom prst="rect">
            <a:avLst/>
          </a:prstGeom>
        </p:spPr>
      </p:pic>
      <p:sp>
        <p:nvSpPr>
          <p:cNvPr id="7" name="Google Shape;288;p31">
            <a:extLst>
              <a:ext uri="{FF2B5EF4-FFF2-40B4-BE49-F238E27FC236}">
                <a16:creationId xmlns:a16="http://schemas.microsoft.com/office/drawing/2014/main" id="{6D9C9E8D-6A1F-0570-01BC-D7AD01EAD8A4}"/>
              </a:ext>
            </a:extLst>
          </p:cNvPr>
          <p:cNvSpPr txBox="1">
            <a:spLocks/>
          </p:cNvSpPr>
          <p:nvPr/>
        </p:nvSpPr>
        <p:spPr>
          <a:xfrm>
            <a:off x="4571999" y="2128123"/>
            <a:ext cx="4654746" cy="3091836"/>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200" b="1" dirty="0">
                <a:solidFill>
                  <a:srgbClr val="0070C0"/>
                </a:solidFill>
              </a:rPr>
              <a:t>Analysis of Recall &amp; Precision</a:t>
            </a:r>
          </a:p>
          <a:p>
            <a:pPr marL="171450" indent="-171450"/>
            <a:r>
              <a:rPr lang="en-US" sz="1200" b="1" dirty="0">
                <a:solidFill>
                  <a:schemeClr val="tx1"/>
                </a:solidFill>
              </a:rPr>
              <a:t>Recall: </a:t>
            </a:r>
            <a:r>
              <a:rPr lang="en-US" sz="1200" dirty="0">
                <a:solidFill>
                  <a:schemeClr val="tx1"/>
                </a:solidFill>
              </a:rPr>
              <a:t>Model was able to successfully predict 96.54 percent of all the transactions that were defined as having had an ‘Issues with Shipment’, during testing.</a:t>
            </a:r>
          </a:p>
          <a:p>
            <a:pPr marL="171450" indent="-171450"/>
            <a:endParaRPr lang="en-US" sz="1200" b="1" dirty="0">
              <a:solidFill>
                <a:schemeClr val="tx1"/>
              </a:solidFill>
            </a:endParaRPr>
          </a:p>
          <a:p>
            <a:pPr marL="171450" indent="-171450"/>
            <a:r>
              <a:rPr lang="en-US" sz="1200" b="1" dirty="0">
                <a:solidFill>
                  <a:schemeClr val="tx1"/>
                </a:solidFill>
              </a:rPr>
              <a:t>Precision: </a:t>
            </a:r>
            <a:r>
              <a:rPr lang="en-US" sz="1200" dirty="0">
                <a:solidFill>
                  <a:schemeClr val="tx1"/>
                </a:solidFill>
              </a:rPr>
              <a:t>Measures how accurate model was in its prediction of a transaction being labeled as having had an ‘Issues with Shipment’, when model label transaction as having an ‘Issue with Shipment’.</a:t>
            </a:r>
            <a:endParaRPr lang="en-US" sz="1200" b="1" dirty="0">
              <a:solidFill>
                <a:schemeClr val="tx1"/>
              </a:solidFill>
            </a:endParaRPr>
          </a:p>
          <a:p>
            <a:pPr marL="0" indent="0">
              <a:buFont typeface="Source Sans Pro"/>
              <a:buNone/>
            </a:pPr>
            <a:endParaRPr lang="en-US" sz="1200" dirty="0"/>
          </a:p>
          <a:p>
            <a:pPr marL="0" indent="0">
              <a:buFont typeface="Source Sans Pro"/>
              <a:buNone/>
            </a:pPr>
            <a:endParaRPr lang="en-US" sz="1200" dirty="0"/>
          </a:p>
        </p:txBody>
      </p:sp>
    </p:spTree>
    <p:extLst>
      <p:ext uri="{BB962C8B-B14F-4D97-AF65-F5344CB8AC3E}">
        <p14:creationId xmlns:p14="http://schemas.microsoft.com/office/powerpoint/2010/main" val="60075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619"/>
        <p:cNvGrpSpPr/>
        <p:nvPr/>
      </p:nvGrpSpPr>
      <p:grpSpPr>
        <a:xfrm>
          <a:off x="0" y="0"/>
          <a:ext cx="0" cy="0"/>
          <a:chOff x="0" y="0"/>
          <a:chExt cx="0" cy="0"/>
        </a:xfrm>
      </p:grpSpPr>
      <p:pic>
        <p:nvPicPr>
          <p:cNvPr id="1620" name="Google Shape;1620;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621" name="Google Shape;1621;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622" name="Google Shape;1622;p51"/>
          <p:cNvGrpSpPr/>
          <p:nvPr/>
        </p:nvGrpSpPr>
        <p:grpSpPr>
          <a:xfrm>
            <a:off x="690575" y="3290132"/>
            <a:ext cx="7762851" cy="892418"/>
            <a:chOff x="801125" y="3213932"/>
            <a:chExt cx="7762851" cy="892418"/>
          </a:xfrm>
        </p:grpSpPr>
        <p:grpSp>
          <p:nvGrpSpPr>
            <p:cNvPr id="1623" name="Google Shape;1623;p51"/>
            <p:cNvGrpSpPr/>
            <p:nvPr/>
          </p:nvGrpSpPr>
          <p:grpSpPr>
            <a:xfrm>
              <a:off x="4845759" y="3213932"/>
              <a:ext cx="1695900" cy="892418"/>
              <a:chOff x="4845759" y="3213932"/>
              <a:chExt cx="1695900" cy="892418"/>
            </a:xfrm>
          </p:grpSpPr>
          <p:sp>
            <p:nvSpPr>
              <p:cNvPr id="1624" name="Google Shape;1624;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625" name="Google Shape;1625;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6" name="Google Shape;1626;p51"/>
            <p:cNvGrpSpPr/>
            <p:nvPr/>
          </p:nvGrpSpPr>
          <p:grpSpPr>
            <a:xfrm>
              <a:off x="2823442" y="3214222"/>
              <a:ext cx="1695900" cy="892128"/>
              <a:chOff x="2823442" y="3214222"/>
              <a:chExt cx="1695900" cy="892128"/>
            </a:xfrm>
          </p:grpSpPr>
          <p:sp>
            <p:nvSpPr>
              <p:cNvPr id="1627" name="Google Shape;1627;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628" name="Google Shape;1628;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29" name="Google Shape;1629;p51"/>
            <p:cNvGrpSpPr/>
            <p:nvPr/>
          </p:nvGrpSpPr>
          <p:grpSpPr>
            <a:xfrm>
              <a:off x="6868076" y="3213932"/>
              <a:ext cx="1695900" cy="892418"/>
              <a:chOff x="6868076" y="3213932"/>
              <a:chExt cx="1695900" cy="892418"/>
            </a:xfrm>
          </p:grpSpPr>
          <p:sp>
            <p:nvSpPr>
              <p:cNvPr id="1630" name="Google Shape;1630;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631" name="Google Shape;1631;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632" name="Google Shape;1632;p51"/>
            <p:cNvGrpSpPr/>
            <p:nvPr/>
          </p:nvGrpSpPr>
          <p:grpSpPr>
            <a:xfrm>
              <a:off x="801125" y="3214206"/>
              <a:ext cx="1695900" cy="892144"/>
              <a:chOff x="801125" y="3214206"/>
              <a:chExt cx="1695900" cy="892144"/>
            </a:xfrm>
          </p:grpSpPr>
          <p:sp>
            <p:nvSpPr>
              <p:cNvPr id="1633" name="Google Shape;1633;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634" name="Google Shape;1634;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786150" y="14670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2014 Discount Visual</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172034" y="3852471"/>
            <a:ext cx="8971965" cy="1290979"/>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a:t>2014 Total Profit: </a:t>
            </a:r>
            <a:r>
              <a:rPr lang="en-US" sz="1400" dirty="0"/>
              <a:t>$93,507</a:t>
            </a:r>
          </a:p>
          <a:p>
            <a:pPr marL="0" indent="0">
              <a:buNone/>
            </a:pPr>
            <a:r>
              <a:rPr lang="en-US" sz="1400" b="1" i="1" dirty="0">
                <a:solidFill>
                  <a:srgbClr val="FF0000"/>
                </a:solidFill>
              </a:rPr>
              <a:t>Total Monetary Value of Discounts in 2014: </a:t>
            </a:r>
            <a:r>
              <a:rPr lang="en-US" sz="1400" dirty="0">
                <a:solidFill>
                  <a:srgbClr val="FF0000"/>
                </a:solidFill>
              </a:rPr>
              <a:t>$101,398</a:t>
            </a:r>
            <a:endParaRPr lang="en-US" sz="1200" dirty="0">
              <a:solidFill>
                <a:srgbClr val="FF0000"/>
              </a:solidFill>
            </a:endParaRPr>
          </a:p>
          <a:p>
            <a:pPr marL="0" lvl="0" indent="0" algn="l" rtl="0">
              <a:spcBef>
                <a:spcPts val="600"/>
              </a:spcBef>
              <a:spcAft>
                <a:spcPts val="0"/>
              </a:spcAft>
              <a:buNone/>
            </a:pPr>
            <a:endParaRPr lang="en-US" sz="1400" dirty="0"/>
          </a:p>
          <a:p>
            <a:pPr marL="0" lvl="0" indent="0" algn="l" rtl="0">
              <a:spcBef>
                <a:spcPts val="600"/>
              </a:spcBef>
              <a:spcAft>
                <a:spcPts val="0"/>
              </a:spcAft>
              <a:buNone/>
            </a:pPr>
            <a:r>
              <a:rPr lang="en-US" sz="1400" b="1" i="1" dirty="0">
                <a:solidFill>
                  <a:srgbClr val="FF0000"/>
                </a:solidFill>
              </a:rPr>
              <a:t>Profit had discounts been more tightly controlled: </a:t>
            </a:r>
            <a:r>
              <a:rPr lang="en-US" sz="1400" b="1" i="1" u="sng" dirty="0">
                <a:solidFill>
                  <a:srgbClr val="00B050"/>
                </a:solidFill>
              </a:rPr>
              <a:t>$194,905</a:t>
            </a:r>
            <a:endParaRPr lang="en-US" sz="1400" b="1" i="1" dirty="0">
              <a:solidFill>
                <a:srgbClr val="FF0000"/>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4" name="Picture 3" descr="A graph of sales&#10;&#10;Description automatically generated">
            <a:extLst>
              <a:ext uri="{FF2B5EF4-FFF2-40B4-BE49-F238E27FC236}">
                <a16:creationId xmlns:a16="http://schemas.microsoft.com/office/drawing/2014/main" id="{8E248E50-0585-07E6-6171-81F9C7134A56}"/>
              </a:ext>
            </a:extLst>
          </p:cNvPr>
          <p:cNvPicPr>
            <a:picLocks noChangeAspect="1"/>
          </p:cNvPicPr>
          <p:nvPr/>
        </p:nvPicPr>
        <p:blipFill>
          <a:blip r:embed="rId4"/>
          <a:stretch>
            <a:fillRect/>
          </a:stretch>
        </p:blipFill>
        <p:spPr>
          <a:xfrm>
            <a:off x="172034" y="764164"/>
            <a:ext cx="8664668" cy="3193774"/>
          </a:xfrm>
          <a:prstGeom prst="rect">
            <a:avLst/>
          </a:prstGeom>
        </p:spPr>
      </p:pic>
    </p:spTree>
    <p:extLst>
      <p:ext uri="{BB962C8B-B14F-4D97-AF65-F5344CB8AC3E}">
        <p14:creationId xmlns:p14="http://schemas.microsoft.com/office/powerpoint/2010/main" val="381852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531317" y="30447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accent2"/>
                </a:solidFill>
              </a:rPr>
              <a:t>The Discounts and Sale Issues</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3568734"/>
            <a:ext cx="9144000" cy="157471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0070C0"/>
                </a:solidFill>
              </a:rPr>
              <a:t>Insight </a:t>
            </a:r>
          </a:p>
          <a:p>
            <a:pPr marL="285750" indent="-285750"/>
            <a:r>
              <a:rPr lang="en-US" sz="1400" dirty="0"/>
              <a:t>In the most recent sales period (2014), our analytics team have pinpointed a number of ‘Sales Issues’ as the primary cause for this negation in sales.</a:t>
            </a:r>
          </a:p>
          <a:p>
            <a:pPr marL="285750" indent="-285750"/>
            <a:r>
              <a:rPr lang="en-US" sz="1400" b="1" dirty="0">
                <a:solidFill>
                  <a:srgbClr val="FF0000"/>
                </a:solidFill>
              </a:rPr>
              <a:t>‘</a:t>
            </a:r>
            <a:r>
              <a:rPr lang="en-US" sz="1400" b="1" u="sng" dirty="0">
                <a:solidFill>
                  <a:srgbClr val="0070C0"/>
                </a:solidFill>
              </a:rPr>
              <a:t>Issues with Shipment</a:t>
            </a:r>
            <a:r>
              <a:rPr lang="en-US" sz="1400" b="1" dirty="0">
                <a:solidFill>
                  <a:srgbClr val="FF0000"/>
                </a:solidFill>
              </a:rPr>
              <a:t>’ define almost half of SS’ sales in 2014 and I believe this to be the primary issue to resolve going forward for SS to see an immediate spike in profit going into the next fiscal period.</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6" name="Picture 5" descr="A graph with blue squares&#10;&#10;Description automatically generated">
            <a:extLst>
              <a:ext uri="{FF2B5EF4-FFF2-40B4-BE49-F238E27FC236}">
                <a16:creationId xmlns:a16="http://schemas.microsoft.com/office/drawing/2014/main" id="{FC324B27-F7E7-E6C2-A227-22F683EB3B1A}"/>
              </a:ext>
            </a:extLst>
          </p:cNvPr>
          <p:cNvPicPr>
            <a:picLocks noChangeAspect="1"/>
          </p:cNvPicPr>
          <p:nvPr/>
        </p:nvPicPr>
        <p:blipFill>
          <a:blip r:embed="rId4"/>
          <a:stretch>
            <a:fillRect/>
          </a:stretch>
        </p:blipFill>
        <p:spPr>
          <a:xfrm>
            <a:off x="127416" y="1101877"/>
            <a:ext cx="5868794" cy="2218444"/>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D1116C9F-DE55-DA03-9EEB-2B8C5BEF5669}"/>
              </a:ext>
            </a:extLst>
          </p:cNvPr>
          <p:cNvPicPr>
            <a:picLocks noChangeAspect="1"/>
          </p:cNvPicPr>
          <p:nvPr/>
        </p:nvPicPr>
        <p:blipFill>
          <a:blip r:embed="rId5"/>
          <a:stretch>
            <a:fillRect/>
          </a:stretch>
        </p:blipFill>
        <p:spPr>
          <a:xfrm>
            <a:off x="5996210" y="1144065"/>
            <a:ext cx="3076735" cy="2897558"/>
          </a:xfrm>
          <a:prstGeom prst="rect">
            <a:avLst/>
          </a:prstGeom>
        </p:spPr>
      </p:pic>
      <p:grpSp>
        <p:nvGrpSpPr>
          <p:cNvPr id="13" name="Group 12">
            <a:extLst>
              <a:ext uri="{FF2B5EF4-FFF2-40B4-BE49-F238E27FC236}">
                <a16:creationId xmlns:a16="http://schemas.microsoft.com/office/drawing/2014/main" id="{9AF8FEB6-519D-C007-C9C4-09B02E65A228}"/>
              </a:ext>
            </a:extLst>
          </p:cNvPr>
          <p:cNvGrpSpPr/>
          <p:nvPr/>
        </p:nvGrpSpPr>
        <p:grpSpPr>
          <a:xfrm>
            <a:off x="6265322" y="2098269"/>
            <a:ext cx="2743200" cy="37800"/>
            <a:chOff x="6265322" y="2098269"/>
            <a:chExt cx="2743200" cy="3780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2CE8D58-0450-CB97-114F-4FD0300B46F8}"/>
                    </a:ext>
                  </a:extLst>
                </p14:cNvPr>
                <p14:cNvContentPartPr/>
                <p14:nvPr/>
              </p14:nvContentPartPr>
              <p14:xfrm>
                <a:off x="6265322" y="2098269"/>
                <a:ext cx="1513800" cy="30960"/>
              </p14:xfrm>
            </p:contentPart>
          </mc:Choice>
          <mc:Fallback xmlns="">
            <p:pic>
              <p:nvPicPr>
                <p:cNvPr id="11" name="Ink 10">
                  <a:extLst>
                    <a:ext uri="{FF2B5EF4-FFF2-40B4-BE49-F238E27FC236}">
                      <a16:creationId xmlns:a16="http://schemas.microsoft.com/office/drawing/2014/main" id="{12CE8D58-0450-CB97-114F-4FD0300B46F8}"/>
                    </a:ext>
                  </a:extLst>
                </p:cNvPr>
                <p:cNvPicPr/>
                <p:nvPr/>
              </p:nvPicPr>
              <p:blipFill>
                <a:blip r:embed="rId7"/>
                <a:stretch>
                  <a:fillRect/>
                </a:stretch>
              </p:blipFill>
              <p:spPr>
                <a:xfrm>
                  <a:off x="6256682" y="2089269"/>
                  <a:ext cx="1531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C8E1BC3-BFF8-CE96-FC31-DA482030A2F3}"/>
                    </a:ext>
                  </a:extLst>
                </p14:cNvPr>
                <p14:cNvContentPartPr/>
                <p14:nvPr/>
              </p14:nvContentPartPr>
              <p14:xfrm>
                <a:off x="8484362" y="2112309"/>
                <a:ext cx="524160" cy="23760"/>
              </p14:xfrm>
            </p:contentPart>
          </mc:Choice>
          <mc:Fallback xmlns="">
            <p:pic>
              <p:nvPicPr>
                <p:cNvPr id="12" name="Ink 11">
                  <a:extLst>
                    <a:ext uri="{FF2B5EF4-FFF2-40B4-BE49-F238E27FC236}">
                      <a16:creationId xmlns:a16="http://schemas.microsoft.com/office/drawing/2014/main" id="{5C8E1BC3-BFF8-CE96-FC31-DA482030A2F3}"/>
                    </a:ext>
                  </a:extLst>
                </p:cNvPr>
                <p:cNvPicPr/>
                <p:nvPr/>
              </p:nvPicPr>
              <p:blipFill>
                <a:blip r:embed="rId9"/>
                <a:stretch>
                  <a:fillRect/>
                </a:stretch>
              </p:blipFill>
              <p:spPr>
                <a:xfrm>
                  <a:off x="8475362" y="2103669"/>
                  <a:ext cx="54180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E07AB1D0-3DCC-5165-CED1-2EC0456C2E51}"/>
                  </a:ext>
                </a:extLst>
              </p14:cNvPr>
              <p14:cNvContentPartPr/>
              <p14:nvPr/>
            </p14:nvContentPartPr>
            <p14:xfrm>
              <a:off x="471842" y="3221829"/>
              <a:ext cx="898920" cy="16200"/>
            </p14:xfrm>
          </p:contentPart>
        </mc:Choice>
        <mc:Fallback xmlns="">
          <p:pic>
            <p:nvPicPr>
              <p:cNvPr id="18" name="Ink 17">
                <a:extLst>
                  <a:ext uri="{FF2B5EF4-FFF2-40B4-BE49-F238E27FC236}">
                    <a16:creationId xmlns:a16="http://schemas.microsoft.com/office/drawing/2014/main" id="{E07AB1D0-3DCC-5165-CED1-2EC0456C2E51}"/>
                  </a:ext>
                </a:extLst>
              </p:cNvPr>
              <p:cNvPicPr/>
              <p:nvPr/>
            </p:nvPicPr>
            <p:blipFill>
              <a:blip r:embed="rId11"/>
              <a:stretch>
                <a:fillRect/>
              </a:stretch>
            </p:blipFill>
            <p:spPr>
              <a:xfrm>
                <a:off x="463202" y="3212829"/>
                <a:ext cx="916560" cy="33840"/>
              </a:xfrm>
              <a:prstGeom prst="rect">
                <a:avLst/>
              </a:prstGeom>
            </p:spPr>
          </p:pic>
        </mc:Fallback>
      </mc:AlternateContent>
      <p:pic>
        <p:nvPicPr>
          <p:cNvPr id="3" name="Picture 2" descr="A graph with blue squares&#10;&#10;Description automatically generated">
            <a:extLst>
              <a:ext uri="{FF2B5EF4-FFF2-40B4-BE49-F238E27FC236}">
                <a16:creationId xmlns:a16="http://schemas.microsoft.com/office/drawing/2014/main" id="{4C7C85D2-F425-052C-6D31-977A71CA81A2}"/>
              </a:ext>
            </a:extLst>
          </p:cNvPr>
          <p:cNvPicPr>
            <a:picLocks noChangeAspect="1"/>
          </p:cNvPicPr>
          <p:nvPr/>
        </p:nvPicPr>
        <p:blipFill>
          <a:blip r:embed="rId12"/>
          <a:stretch>
            <a:fillRect/>
          </a:stretch>
        </p:blipFill>
        <p:spPr>
          <a:xfrm>
            <a:off x="71857" y="1066915"/>
            <a:ext cx="5924353" cy="2262078"/>
          </a:xfrm>
          <a:prstGeom prst="rect">
            <a:avLst/>
          </a:prstGeom>
        </p:spPr>
      </p:pic>
    </p:spTree>
    <p:extLst>
      <p:ext uri="{BB962C8B-B14F-4D97-AF65-F5344CB8AC3E}">
        <p14:creationId xmlns:p14="http://schemas.microsoft.com/office/powerpoint/2010/main" val="2731323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34119" y="30782"/>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chemeClr val="accent2"/>
                </a:solidFill>
              </a:rPr>
              <a:t>Standard vs Reality in Shipping</a:t>
            </a:r>
            <a:endParaRPr sz="3200" dirty="0">
              <a:solidFill>
                <a:schemeClr val="accent2"/>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34118" y="733383"/>
            <a:ext cx="4440445" cy="4040388"/>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SS Shipping Standards </a:t>
            </a:r>
          </a:p>
          <a:p>
            <a:pPr marL="171450" indent="-171450"/>
            <a:r>
              <a:rPr lang="en-US" sz="1200" b="1" i="1" dirty="0">
                <a:solidFill>
                  <a:srgbClr val="FF0000"/>
                </a:solidFill>
              </a:rPr>
              <a:t>Standard Class: </a:t>
            </a:r>
            <a:r>
              <a:rPr lang="en-US" sz="1200" dirty="0">
                <a:solidFill>
                  <a:srgbClr val="FF0000"/>
                </a:solidFill>
              </a:rPr>
              <a:t>6 Days</a:t>
            </a:r>
            <a:endParaRPr lang="en-US" sz="1200" b="1" i="1" dirty="0">
              <a:solidFill>
                <a:srgbClr val="FF0000"/>
              </a:solidFill>
            </a:endParaRPr>
          </a:p>
          <a:p>
            <a:pPr marL="171450" indent="-171450"/>
            <a:r>
              <a:rPr lang="en-US" sz="1200" b="1" i="1" dirty="0"/>
              <a:t>Second Class: </a:t>
            </a:r>
            <a:r>
              <a:rPr lang="en-US" sz="1200" dirty="0"/>
              <a:t>4 Days</a:t>
            </a:r>
            <a:endParaRPr lang="en-US" sz="1200" b="1" i="1" dirty="0"/>
          </a:p>
          <a:p>
            <a:pPr marL="171450" indent="-171450"/>
            <a:r>
              <a:rPr lang="en-US" sz="1200" b="1" i="1" dirty="0"/>
              <a:t>First Class: </a:t>
            </a:r>
            <a:r>
              <a:rPr lang="en-US" sz="1200" dirty="0"/>
              <a:t>3 Days</a:t>
            </a:r>
            <a:endParaRPr lang="en-US" sz="1200" b="1" i="1" dirty="0"/>
          </a:p>
          <a:p>
            <a:pPr marL="171450" indent="-171450"/>
            <a:r>
              <a:rPr lang="en-US" sz="1200" b="1" i="1" dirty="0"/>
              <a:t>Same Day: </a:t>
            </a:r>
            <a:r>
              <a:rPr lang="en-US" sz="1200" dirty="0"/>
              <a:t>0 Days</a:t>
            </a:r>
          </a:p>
          <a:p>
            <a:pPr marL="171450" indent="-171450"/>
            <a:endParaRPr lang="en-US" sz="1200" b="1" i="1" dirty="0"/>
          </a:p>
          <a:p>
            <a:pPr marL="0" indent="0">
              <a:buNone/>
            </a:pPr>
            <a:r>
              <a:rPr lang="en-US" sz="1200" b="1" dirty="0">
                <a:solidFill>
                  <a:srgbClr val="FF0000"/>
                </a:solidFill>
              </a:rPr>
              <a:t>Prominent Issue:</a:t>
            </a:r>
          </a:p>
          <a:p>
            <a:pPr marL="171450" indent="-171450"/>
            <a:r>
              <a:rPr lang="en-US" sz="1200" dirty="0">
                <a:solidFill>
                  <a:srgbClr val="FF0000"/>
                </a:solidFill>
              </a:rPr>
              <a:t>Most customers purchase using </a:t>
            </a:r>
            <a:r>
              <a:rPr lang="en-US" sz="1200" b="1" i="1" dirty="0">
                <a:solidFill>
                  <a:srgbClr val="FF0000"/>
                </a:solidFill>
              </a:rPr>
              <a:t>Standard Class, </a:t>
            </a:r>
            <a:r>
              <a:rPr lang="en-US" sz="1200" dirty="0">
                <a:solidFill>
                  <a:srgbClr val="FF0000"/>
                </a:solidFill>
              </a:rPr>
              <a:t>they expect these goods to be shipped within 6 days, and yet, on average, their goods are being shipped close to 50 days after being ordered!</a:t>
            </a:r>
          </a:p>
          <a:p>
            <a:pPr marL="171450" indent="-171450"/>
            <a:r>
              <a:rPr lang="en-US" sz="1200" dirty="0">
                <a:solidFill>
                  <a:srgbClr val="FF0000"/>
                </a:solidFill>
              </a:rPr>
              <a:t>Customer retention is difficult, if not impossible, in the current state of business.</a:t>
            </a:r>
          </a:p>
          <a:p>
            <a:pPr marL="171450" indent="-171450"/>
            <a:endParaRPr sz="1200" dirty="0">
              <a:solidFill>
                <a:srgbClr val="FF0000"/>
              </a:solidFill>
            </a:endParaRP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FD5D250-4427-C372-464E-5BCF1755B848}"/>
              </a:ext>
            </a:extLst>
          </p:cNvPr>
          <p:cNvPicPr>
            <a:picLocks noChangeAspect="1"/>
          </p:cNvPicPr>
          <p:nvPr/>
        </p:nvPicPr>
        <p:blipFill>
          <a:blip r:embed="rId4"/>
          <a:stretch>
            <a:fillRect/>
          </a:stretch>
        </p:blipFill>
        <p:spPr>
          <a:xfrm>
            <a:off x="6840211" y="794946"/>
            <a:ext cx="2227347" cy="2978843"/>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8D367003-CB2B-E4AD-2159-D963487BBB9C}"/>
              </a:ext>
            </a:extLst>
          </p:cNvPr>
          <p:cNvPicPr>
            <a:picLocks noChangeAspect="1"/>
          </p:cNvPicPr>
          <p:nvPr/>
        </p:nvPicPr>
        <p:blipFill>
          <a:blip r:embed="rId5"/>
          <a:stretch>
            <a:fillRect/>
          </a:stretch>
        </p:blipFill>
        <p:spPr>
          <a:xfrm>
            <a:off x="4751162" y="825282"/>
            <a:ext cx="2052079" cy="291816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D5FEAA9E-AC6F-F6AC-1085-4C173410B642}"/>
                  </a:ext>
                </a:extLst>
              </p14:cNvPr>
              <p14:cNvContentPartPr/>
              <p14:nvPr/>
            </p14:nvContentPartPr>
            <p14:xfrm>
              <a:off x="5030021" y="3523362"/>
              <a:ext cx="1471680" cy="226080"/>
            </p14:xfrm>
          </p:contentPart>
        </mc:Choice>
        <mc:Fallback xmlns="">
          <p:pic>
            <p:nvPicPr>
              <p:cNvPr id="2" name="Ink 1">
                <a:extLst>
                  <a:ext uri="{FF2B5EF4-FFF2-40B4-BE49-F238E27FC236}">
                    <a16:creationId xmlns:a16="http://schemas.microsoft.com/office/drawing/2014/main" id="{D5FEAA9E-AC6F-F6AC-1085-4C173410B642}"/>
                  </a:ext>
                </a:extLst>
              </p:cNvPr>
              <p:cNvPicPr/>
              <p:nvPr/>
            </p:nvPicPr>
            <p:blipFill>
              <a:blip r:embed="rId7"/>
              <a:stretch>
                <a:fillRect/>
              </a:stretch>
            </p:blipFill>
            <p:spPr>
              <a:xfrm>
                <a:off x="5021021" y="3514722"/>
                <a:ext cx="1489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F9875C7-69BB-7E14-8637-DF4247605AE6}"/>
                  </a:ext>
                </a:extLst>
              </p14:cNvPr>
              <p14:cNvContentPartPr/>
              <p14:nvPr/>
            </p14:nvContentPartPr>
            <p14:xfrm>
              <a:off x="4982214" y="2915195"/>
              <a:ext cx="1479960" cy="159120"/>
            </p14:xfrm>
          </p:contentPart>
        </mc:Choice>
        <mc:Fallback xmlns="">
          <p:pic>
            <p:nvPicPr>
              <p:cNvPr id="4" name="Ink 3">
                <a:extLst>
                  <a:ext uri="{FF2B5EF4-FFF2-40B4-BE49-F238E27FC236}">
                    <a16:creationId xmlns:a16="http://schemas.microsoft.com/office/drawing/2014/main" id="{CF9875C7-69BB-7E14-8637-DF4247605AE6}"/>
                  </a:ext>
                </a:extLst>
              </p:cNvPr>
              <p:cNvPicPr/>
              <p:nvPr/>
            </p:nvPicPr>
            <p:blipFill>
              <a:blip r:embed="rId9"/>
              <a:stretch>
                <a:fillRect/>
              </a:stretch>
            </p:blipFill>
            <p:spPr>
              <a:xfrm>
                <a:off x="4973214" y="2906555"/>
                <a:ext cx="149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FFBB8B1-917E-DD7D-E6F9-EC3C553633DA}"/>
                  </a:ext>
                </a:extLst>
              </p14:cNvPr>
              <p14:cNvContentPartPr/>
              <p14:nvPr/>
            </p14:nvContentPartPr>
            <p14:xfrm>
              <a:off x="5864161" y="978533"/>
              <a:ext cx="861480" cy="360"/>
            </p14:xfrm>
          </p:contentPart>
        </mc:Choice>
        <mc:Fallback xmlns="">
          <p:pic>
            <p:nvPicPr>
              <p:cNvPr id="5" name="Ink 4">
                <a:extLst>
                  <a:ext uri="{FF2B5EF4-FFF2-40B4-BE49-F238E27FC236}">
                    <a16:creationId xmlns:a16="http://schemas.microsoft.com/office/drawing/2014/main" id="{3FFBB8B1-917E-DD7D-E6F9-EC3C553633DA}"/>
                  </a:ext>
                </a:extLst>
              </p:cNvPr>
              <p:cNvPicPr/>
              <p:nvPr/>
            </p:nvPicPr>
            <p:blipFill>
              <a:blip r:embed="rId11"/>
              <a:stretch>
                <a:fillRect/>
              </a:stretch>
            </p:blipFill>
            <p:spPr>
              <a:xfrm>
                <a:off x="5855521" y="969533"/>
                <a:ext cx="879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A5548016-06C9-823F-912E-A0C9CE382F07}"/>
                  </a:ext>
                </a:extLst>
              </p14:cNvPr>
              <p14:cNvContentPartPr/>
              <p14:nvPr/>
            </p14:nvContentPartPr>
            <p14:xfrm>
              <a:off x="8147481" y="940007"/>
              <a:ext cx="756720" cy="360"/>
            </p14:xfrm>
          </p:contentPart>
        </mc:Choice>
        <mc:Fallback xmlns="">
          <p:pic>
            <p:nvPicPr>
              <p:cNvPr id="7" name="Ink 6">
                <a:extLst>
                  <a:ext uri="{FF2B5EF4-FFF2-40B4-BE49-F238E27FC236}">
                    <a16:creationId xmlns:a16="http://schemas.microsoft.com/office/drawing/2014/main" id="{A5548016-06C9-823F-912E-A0C9CE382F07}"/>
                  </a:ext>
                </a:extLst>
              </p:cNvPr>
              <p:cNvPicPr/>
              <p:nvPr/>
            </p:nvPicPr>
            <p:blipFill>
              <a:blip r:embed="rId13"/>
              <a:stretch>
                <a:fillRect/>
              </a:stretch>
            </p:blipFill>
            <p:spPr>
              <a:xfrm>
                <a:off x="8138481" y="931007"/>
                <a:ext cx="774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732101AA-2E7F-FE0C-837C-1688EA70BA7E}"/>
                  </a:ext>
                </a:extLst>
              </p14:cNvPr>
              <p14:cNvContentPartPr/>
              <p14:nvPr/>
            </p14:nvContentPartPr>
            <p14:xfrm>
              <a:off x="7138264" y="1739709"/>
              <a:ext cx="1266120" cy="31320"/>
            </p14:xfrm>
          </p:contentPart>
        </mc:Choice>
        <mc:Fallback xmlns="">
          <p:pic>
            <p:nvPicPr>
              <p:cNvPr id="9" name="Ink 8">
                <a:extLst>
                  <a:ext uri="{FF2B5EF4-FFF2-40B4-BE49-F238E27FC236}">
                    <a16:creationId xmlns:a16="http://schemas.microsoft.com/office/drawing/2014/main" id="{732101AA-2E7F-FE0C-837C-1688EA70BA7E}"/>
                  </a:ext>
                </a:extLst>
              </p:cNvPr>
              <p:cNvPicPr/>
              <p:nvPr/>
            </p:nvPicPr>
            <p:blipFill>
              <a:blip r:embed="rId15"/>
              <a:stretch>
                <a:fillRect/>
              </a:stretch>
            </p:blipFill>
            <p:spPr>
              <a:xfrm>
                <a:off x="7129624" y="1731069"/>
                <a:ext cx="1283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BA54D7F7-45B3-E40E-9467-092599A9B093}"/>
                  </a:ext>
                </a:extLst>
              </p14:cNvPr>
              <p14:cNvContentPartPr/>
              <p14:nvPr/>
            </p14:nvContentPartPr>
            <p14:xfrm>
              <a:off x="7192401" y="2393991"/>
              <a:ext cx="1333440" cy="16920"/>
            </p14:xfrm>
          </p:contentPart>
        </mc:Choice>
        <mc:Fallback xmlns="">
          <p:pic>
            <p:nvPicPr>
              <p:cNvPr id="10" name="Ink 9">
                <a:extLst>
                  <a:ext uri="{FF2B5EF4-FFF2-40B4-BE49-F238E27FC236}">
                    <a16:creationId xmlns:a16="http://schemas.microsoft.com/office/drawing/2014/main" id="{BA54D7F7-45B3-E40E-9467-092599A9B093}"/>
                  </a:ext>
                </a:extLst>
              </p:cNvPr>
              <p:cNvPicPr/>
              <p:nvPr/>
            </p:nvPicPr>
            <p:blipFill>
              <a:blip r:embed="rId17"/>
              <a:stretch>
                <a:fillRect/>
              </a:stretch>
            </p:blipFill>
            <p:spPr>
              <a:xfrm>
                <a:off x="7183761" y="2384991"/>
                <a:ext cx="1351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E29ABFC3-47C0-D334-E1A9-CB8AF751CE79}"/>
                  </a:ext>
                </a:extLst>
              </p14:cNvPr>
              <p14:cNvContentPartPr/>
              <p14:nvPr/>
            </p14:nvContentPartPr>
            <p14:xfrm>
              <a:off x="7079840" y="3072589"/>
              <a:ext cx="1288800" cy="17280"/>
            </p14:xfrm>
          </p:contentPart>
        </mc:Choice>
        <mc:Fallback xmlns="">
          <p:pic>
            <p:nvPicPr>
              <p:cNvPr id="11" name="Ink 10">
                <a:extLst>
                  <a:ext uri="{FF2B5EF4-FFF2-40B4-BE49-F238E27FC236}">
                    <a16:creationId xmlns:a16="http://schemas.microsoft.com/office/drawing/2014/main" id="{E29ABFC3-47C0-D334-E1A9-CB8AF751CE79}"/>
                  </a:ext>
                </a:extLst>
              </p:cNvPr>
              <p:cNvPicPr/>
              <p:nvPr/>
            </p:nvPicPr>
            <p:blipFill>
              <a:blip r:embed="rId19"/>
              <a:stretch>
                <a:fillRect/>
              </a:stretch>
            </p:blipFill>
            <p:spPr>
              <a:xfrm>
                <a:off x="7071200" y="3063589"/>
                <a:ext cx="1306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A8DE48DE-B39E-656A-6406-0977EE03DCAB}"/>
                  </a:ext>
                </a:extLst>
              </p14:cNvPr>
              <p14:cNvContentPartPr/>
              <p14:nvPr/>
            </p14:nvContentPartPr>
            <p14:xfrm>
              <a:off x="7111984" y="3732522"/>
              <a:ext cx="1318680" cy="16920"/>
            </p14:xfrm>
          </p:contentPart>
        </mc:Choice>
        <mc:Fallback xmlns="">
          <p:pic>
            <p:nvPicPr>
              <p:cNvPr id="12" name="Ink 11">
                <a:extLst>
                  <a:ext uri="{FF2B5EF4-FFF2-40B4-BE49-F238E27FC236}">
                    <a16:creationId xmlns:a16="http://schemas.microsoft.com/office/drawing/2014/main" id="{A8DE48DE-B39E-656A-6406-0977EE03DCAB}"/>
                  </a:ext>
                </a:extLst>
              </p:cNvPr>
              <p:cNvPicPr/>
              <p:nvPr/>
            </p:nvPicPr>
            <p:blipFill>
              <a:blip r:embed="rId21"/>
              <a:stretch>
                <a:fillRect/>
              </a:stretch>
            </p:blipFill>
            <p:spPr>
              <a:xfrm>
                <a:off x="7102984" y="3723522"/>
                <a:ext cx="13363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241DCD35-636E-B612-D907-252903F8F727}"/>
                  </a:ext>
                </a:extLst>
              </p14:cNvPr>
              <p14:cNvContentPartPr/>
              <p14:nvPr/>
            </p14:nvContentPartPr>
            <p14:xfrm>
              <a:off x="5030021" y="2240680"/>
              <a:ext cx="1486800" cy="174600"/>
            </p14:xfrm>
          </p:contentPart>
        </mc:Choice>
        <mc:Fallback xmlns="">
          <p:pic>
            <p:nvPicPr>
              <p:cNvPr id="13" name="Ink 12">
                <a:extLst>
                  <a:ext uri="{FF2B5EF4-FFF2-40B4-BE49-F238E27FC236}">
                    <a16:creationId xmlns:a16="http://schemas.microsoft.com/office/drawing/2014/main" id="{241DCD35-636E-B612-D907-252903F8F727}"/>
                  </a:ext>
                </a:extLst>
              </p:cNvPr>
              <p:cNvPicPr/>
              <p:nvPr/>
            </p:nvPicPr>
            <p:blipFill>
              <a:blip r:embed="rId23"/>
              <a:stretch>
                <a:fillRect/>
              </a:stretch>
            </p:blipFill>
            <p:spPr>
              <a:xfrm>
                <a:off x="5021381" y="2231680"/>
                <a:ext cx="1504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65E84BD4-3810-D47B-7AEF-0B083ECD40FB}"/>
                  </a:ext>
                </a:extLst>
              </p14:cNvPr>
              <p14:cNvContentPartPr/>
              <p14:nvPr/>
            </p14:nvContentPartPr>
            <p14:xfrm>
              <a:off x="5030021" y="1626131"/>
              <a:ext cx="1494360" cy="151200"/>
            </p14:xfrm>
          </p:contentPart>
        </mc:Choice>
        <mc:Fallback xmlns="">
          <p:pic>
            <p:nvPicPr>
              <p:cNvPr id="14" name="Ink 13">
                <a:extLst>
                  <a:ext uri="{FF2B5EF4-FFF2-40B4-BE49-F238E27FC236}">
                    <a16:creationId xmlns:a16="http://schemas.microsoft.com/office/drawing/2014/main" id="{65E84BD4-3810-D47B-7AEF-0B083ECD40FB}"/>
                  </a:ext>
                </a:extLst>
              </p:cNvPr>
              <p:cNvPicPr/>
              <p:nvPr/>
            </p:nvPicPr>
            <p:blipFill>
              <a:blip r:embed="rId25"/>
              <a:stretch>
                <a:fillRect/>
              </a:stretch>
            </p:blipFill>
            <p:spPr>
              <a:xfrm>
                <a:off x="5021381" y="1617131"/>
                <a:ext cx="1512000" cy="168840"/>
              </a:xfrm>
              <a:prstGeom prst="rect">
                <a:avLst/>
              </a:prstGeom>
            </p:spPr>
          </p:pic>
        </mc:Fallback>
      </mc:AlternateContent>
    </p:spTree>
    <p:extLst>
      <p:ext uri="{BB962C8B-B14F-4D97-AF65-F5344CB8AC3E}">
        <p14:creationId xmlns:p14="http://schemas.microsoft.com/office/powerpoint/2010/main" val="286783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46ACB9CA-AB91-CFF6-EE5A-719893CCE496}"/>
            </a:ext>
          </a:extLst>
        </p:cNvPr>
        <p:cNvGrpSpPr/>
        <p:nvPr/>
      </p:nvGrpSpPr>
      <p:grpSpPr>
        <a:xfrm>
          <a:off x="0" y="0"/>
          <a:ext cx="0" cy="0"/>
          <a:chOff x="0" y="0"/>
          <a:chExt cx="0" cy="0"/>
        </a:xfrm>
      </p:grpSpPr>
      <p:sp>
        <p:nvSpPr>
          <p:cNvPr id="287" name="Google Shape;287;p31">
            <a:extLst>
              <a:ext uri="{FF2B5EF4-FFF2-40B4-BE49-F238E27FC236}">
                <a16:creationId xmlns:a16="http://schemas.microsoft.com/office/drawing/2014/main" id="{DE42E9B0-0516-77CB-6B70-176809759150}"/>
              </a:ext>
            </a:extLst>
          </p:cNvPr>
          <p:cNvSpPr txBox="1">
            <a:spLocks noGrp="1"/>
          </p:cNvSpPr>
          <p:nvPr>
            <p:ph type="title"/>
          </p:nvPr>
        </p:nvSpPr>
        <p:spPr>
          <a:xfrm>
            <a:off x="433529" y="6156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solidFill>
                  <a:srgbClr val="0070C0"/>
                </a:solidFill>
              </a:rPr>
              <a:t>Solution: </a:t>
            </a:r>
            <a:r>
              <a:rPr lang="en" sz="3200" dirty="0">
                <a:solidFill>
                  <a:srgbClr val="0070C0"/>
                </a:solidFill>
              </a:rPr>
              <a:t>Classification Tree</a:t>
            </a:r>
            <a:endParaRPr sz="3200" dirty="0">
              <a:solidFill>
                <a:srgbClr val="0070C0"/>
              </a:solidFill>
            </a:endParaRPr>
          </a:p>
        </p:txBody>
      </p:sp>
      <p:sp>
        <p:nvSpPr>
          <p:cNvPr id="288" name="Google Shape;288;p31">
            <a:extLst>
              <a:ext uri="{FF2B5EF4-FFF2-40B4-BE49-F238E27FC236}">
                <a16:creationId xmlns:a16="http://schemas.microsoft.com/office/drawing/2014/main" id="{18D638E5-D438-50F9-F35B-889D61E6F181}"/>
              </a:ext>
            </a:extLst>
          </p:cNvPr>
          <p:cNvSpPr txBox="1">
            <a:spLocks noGrp="1"/>
          </p:cNvSpPr>
          <p:nvPr>
            <p:ph type="body" idx="1"/>
          </p:nvPr>
        </p:nvSpPr>
        <p:spPr>
          <a:xfrm>
            <a:off x="0" y="637082"/>
            <a:ext cx="9144000" cy="1416570"/>
          </a:xfrm>
          <a:prstGeom prst="rect">
            <a:avLst/>
          </a:prstGeom>
          <a:gradFill>
            <a:gsLst>
              <a:gs pos="14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spcFirstLastPara="1" wrap="square" lIns="91425" tIns="91425" rIns="91425" bIns="91425" anchor="t" anchorCtr="0">
            <a:noAutofit/>
          </a:bodyPr>
          <a:lstStyle/>
          <a:p>
            <a:pPr marL="0" lvl="0" indent="0" algn="l" rtl="0">
              <a:spcBef>
                <a:spcPts val="600"/>
              </a:spcBef>
              <a:spcAft>
                <a:spcPts val="0"/>
              </a:spcAft>
              <a:buNone/>
            </a:pPr>
            <a:r>
              <a:rPr lang="en" sz="1400" u="sng" dirty="0">
                <a:ln>
                  <a:solidFill>
                    <a:schemeClr val="accent1"/>
                  </a:solidFill>
                </a:ln>
                <a:noFill/>
              </a:rPr>
              <a:t>GWU Business Consulting LLP </a:t>
            </a:r>
          </a:p>
          <a:p>
            <a:pPr marL="285750" indent="-285750"/>
            <a:r>
              <a:rPr lang="en" sz="1400" dirty="0">
                <a:ln>
                  <a:solidFill>
                    <a:schemeClr val="accent1"/>
                  </a:solidFill>
                </a:ln>
                <a:solidFill>
                  <a:schemeClr val="tx1"/>
                </a:solidFill>
              </a:rPr>
              <a:t>We have designed a Supervised Learning algorithm that is able to discern descriptive sales data attributes from each record of sale that is causing a </a:t>
            </a:r>
            <a:r>
              <a:rPr lang="en" sz="1400" b="1" dirty="0">
                <a:ln>
                  <a:solidFill>
                    <a:schemeClr val="accent1"/>
                  </a:solidFill>
                </a:ln>
                <a:solidFill>
                  <a:schemeClr val="tx1"/>
                </a:solidFill>
              </a:rPr>
              <a:t>Shipment Issue </a:t>
            </a:r>
            <a:r>
              <a:rPr lang="en" sz="1400" dirty="0">
                <a:ln>
                  <a:solidFill>
                    <a:schemeClr val="accent1"/>
                  </a:solidFill>
                </a:ln>
                <a:solidFill>
                  <a:schemeClr val="tx1"/>
                </a:solidFill>
              </a:rPr>
              <a:t>to arise.</a:t>
            </a:r>
          </a:p>
          <a:p>
            <a:pPr marL="285750" indent="-285750"/>
            <a:r>
              <a:rPr lang="en" sz="1400" dirty="0">
                <a:ln>
                  <a:solidFill>
                    <a:schemeClr val="accent1"/>
                  </a:solidFill>
                </a:ln>
                <a:solidFill>
                  <a:schemeClr val="tx1"/>
                </a:solidFill>
              </a:rPr>
              <a:t>Moreover, the model is able to reasonably predict whether a sale will cause such an issue to occur.</a:t>
            </a:r>
          </a:p>
        </p:txBody>
      </p:sp>
      <p:sp>
        <p:nvSpPr>
          <p:cNvPr id="338" name="Google Shape;338;p31">
            <a:extLst>
              <a:ext uri="{FF2B5EF4-FFF2-40B4-BE49-F238E27FC236}">
                <a16:creationId xmlns:a16="http://schemas.microsoft.com/office/drawing/2014/main" id="{CD81161D-5CDA-BB09-E1A3-823D33F2863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Picture 7" descr="A black and blue sign with blue text&#10;&#10;Description automatically generated">
            <a:extLst>
              <a:ext uri="{FF2B5EF4-FFF2-40B4-BE49-F238E27FC236}">
                <a16:creationId xmlns:a16="http://schemas.microsoft.com/office/drawing/2014/main" id="{24A56C55-6FAC-34AB-FB9D-03E34CAB07CD}"/>
              </a:ext>
            </a:extLst>
          </p:cNvPr>
          <p:cNvPicPr>
            <a:picLocks noChangeAspect="1"/>
          </p:cNvPicPr>
          <p:nvPr/>
        </p:nvPicPr>
        <p:blipFill>
          <a:blip r:embed="rId3"/>
          <a:stretch>
            <a:fillRect/>
          </a:stretch>
        </p:blipFill>
        <p:spPr>
          <a:xfrm>
            <a:off x="6937513" y="0"/>
            <a:ext cx="2135432" cy="764164"/>
          </a:xfrm>
          <a:prstGeom prst="rect">
            <a:avLst/>
          </a:prstGeom>
        </p:spPr>
      </p:pic>
      <p:pic>
        <p:nvPicPr>
          <p:cNvPr id="6" name="Picture 5" descr="A diagram of two people&#10;&#10;Description automatically generated">
            <a:extLst>
              <a:ext uri="{FF2B5EF4-FFF2-40B4-BE49-F238E27FC236}">
                <a16:creationId xmlns:a16="http://schemas.microsoft.com/office/drawing/2014/main" id="{B6E2585C-18D7-74C7-5E35-06731185FBAD}"/>
              </a:ext>
            </a:extLst>
          </p:cNvPr>
          <p:cNvPicPr>
            <a:picLocks noChangeAspect="1"/>
          </p:cNvPicPr>
          <p:nvPr/>
        </p:nvPicPr>
        <p:blipFill>
          <a:blip r:embed="rId4"/>
          <a:stretch>
            <a:fillRect/>
          </a:stretch>
        </p:blipFill>
        <p:spPr>
          <a:xfrm>
            <a:off x="1394536" y="2053652"/>
            <a:ext cx="5649685" cy="3028284"/>
          </a:xfrm>
          <a:prstGeom prst="rect">
            <a:avLst/>
          </a:prstGeom>
        </p:spPr>
      </p:pic>
    </p:spTree>
    <p:extLst>
      <p:ext uri="{BB962C8B-B14F-4D97-AF65-F5344CB8AC3E}">
        <p14:creationId xmlns:p14="http://schemas.microsoft.com/office/powerpoint/2010/main" val="384388965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10152</TotalTime>
  <Words>5337</Words>
  <Application>Microsoft Office PowerPoint</Application>
  <PresentationFormat>On-screen Show (16:9)</PresentationFormat>
  <Paragraphs>398</Paragraphs>
  <Slides>59</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Roboto Slab</vt:lpstr>
      <vt:lpstr>Roboto Slab Light</vt:lpstr>
      <vt:lpstr>Source Sans Pro</vt:lpstr>
      <vt:lpstr>Arial</vt:lpstr>
      <vt:lpstr>Montserrat</vt:lpstr>
      <vt:lpstr>Cordelia template</vt:lpstr>
      <vt:lpstr>Putting It All Together  </vt:lpstr>
      <vt:lpstr>The Stakeholder &amp; Company</vt:lpstr>
      <vt:lpstr>Business Needs for SuperSupplier’s</vt:lpstr>
      <vt:lpstr>At a Glance: Year to Year</vt:lpstr>
      <vt:lpstr>Prominence of Discounts in Sales</vt:lpstr>
      <vt:lpstr>2014 Discount Visual</vt:lpstr>
      <vt:lpstr>The Discounts and Sale Issues</vt:lpstr>
      <vt:lpstr>Standard vs Reality in Shipping</vt:lpstr>
      <vt:lpstr>Solution: Classification Tree</vt:lpstr>
      <vt:lpstr>The Model: Holistic Description</vt:lpstr>
      <vt:lpstr>KDE Plot with Higher Quality Data</vt:lpstr>
      <vt:lpstr>Business Value</vt:lpstr>
      <vt:lpstr>Business Outcome</vt:lpstr>
      <vt:lpstr> GWU Business Consulting LLP  we hope that these insights &amp; recommendations prove valuable!</vt:lpstr>
      <vt:lpstr>Table of Contents: Core Appendix</vt:lpstr>
      <vt:lpstr>1.1 Additional Analysis &amp; Business Recommendations: General </vt:lpstr>
      <vt:lpstr>Month to Month</vt:lpstr>
      <vt:lpstr>Day of Week</vt:lpstr>
      <vt:lpstr>Goods Sold vs Net Sales (2014)</vt:lpstr>
      <vt:lpstr>Holiday Sales (2014)</vt:lpstr>
      <vt:lpstr>1.2 Additional Analysis &amp; Business Recommendations: Product </vt:lpstr>
      <vt:lpstr>Profit and Product Base</vt:lpstr>
      <vt:lpstr>Profit vs Discounts on Products (2014)</vt:lpstr>
      <vt:lpstr>Overview of Product Sub-Types</vt:lpstr>
      <vt:lpstr>Product Sub-Types (2014)</vt:lpstr>
      <vt:lpstr>Product Sub-Types (2014)</vt:lpstr>
      <vt:lpstr>Individual Product Analysis (2014)</vt:lpstr>
      <vt:lpstr>Individual Product Analysis (2014)</vt:lpstr>
      <vt:lpstr>Individual Product Analysis (2014)</vt:lpstr>
      <vt:lpstr>Individual Product Analysis (2014)</vt:lpstr>
      <vt:lpstr>Individual Product Analysis (2014)</vt:lpstr>
      <vt:lpstr>Individual Product Analysis (2014)</vt:lpstr>
      <vt:lpstr>Individual Product Analysis (2014)</vt:lpstr>
      <vt:lpstr>Individual Product Analysis (2014)</vt:lpstr>
      <vt:lpstr>Individual Product Analysis (2014)</vt:lpstr>
      <vt:lpstr>1.3     Additional Analysis: Client </vt:lpstr>
      <vt:lpstr>Most Profitable Clients (2011-2014)</vt:lpstr>
      <vt:lpstr>Least Profitable Clients (2011-2014)</vt:lpstr>
      <vt:lpstr>Most Products by Client (2011-2014)</vt:lpstr>
      <vt:lpstr>Most Orders by Client (2011-2014)</vt:lpstr>
      <vt:lpstr>2    Additional Sale Issues &amp; Outcomes </vt:lpstr>
      <vt:lpstr>‘Sale Issue’ Dictionary</vt:lpstr>
      <vt:lpstr>Outcomes of Sales Issues</vt:lpstr>
      <vt:lpstr>Table of Contents: Model Appendix</vt:lpstr>
      <vt:lpstr>1.1      Presentation Model:  Why Prioritize Shipment Issues? </vt:lpstr>
      <vt:lpstr>Why Prioritize Shipment Issues?</vt:lpstr>
      <vt:lpstr>1.2  Presentation Model:  Why Classification Tree? </vt:lpstr>
      <vt:lpstr>Classification Model Selection</vt:lpstr>
      <vt:lpstr>1.3  Presentation Model:  Efficiency, Methodology Detail &amp; Key Ratios </vt:lpstr>
      <vt:lpstr>The Model: Classification Tree </vt:lpstr>
      <vt:lpstr>Analysis of Splitting Methodology</vt:lpstr>
      <vt:lpstr>KDE Plot with Given Limited Data</vt:lpstr>
      <vt:lpstr>Key Ratios</vt:lpstr>
      <vt:lpstr>Model Limitations</vt:lpstr>
      <vt:lpstr>2 Potential Model (illustrates Presentation Model’s potential, given additional data inputs) </vt:lpstr>
      <vt:lpstr>The Model: Classification Tree</vt:lpstr>
      <vt:lpstr>Holistic Description of Model</vt:lpstr>
      <vt:lpstr>Key Ratios: Less input, higher quality variables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Jon Beck</dc:creator>
  <cp:lastModifiedBy>Jon Beck</cp:lastModifiedBy>
  <cp:revision>30</cp:revision>
  <dcterms:modified xsi:type="dcterms:W3CDTF">2025-03-12T12:46:27Z</dcterms:modified>
</cp:coreProperties>
</file>